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5" r:id="rId4"/>
  </p:sldMasterIdLst>
  <p:notesMasterIdLst>
    <p:notesMasterId r:id="rId28"/>
  </p:notesMasterIdLst>
  <p:handoutMasterIdLst>
    <p:handoutMasterId r:id="rId29"/>
  </p:handoutMasterIdLst>
  <p:sldIdLst>
    <p:sldId id="483" r:id="rId5"/>
    <p:sldId id="485" r:id="rId6"/>
    <p:sldId id="486" r:id="rId7"/>
    <p:sldId id="487" r:id="rId8"/>
    <p:sldId id="488" r:id="rId9"/>
    <p:sldId id="489" r:id="rId10"/>
    <p:sldId id="490" r:id="rId11"/>
    <p:sldId id="491" r:id="rId12"/>
    <p:sldId id="492" r:id="rId13"/>
    <p:sldId id="493" r:id="rId14"/>
    <p:sldId id="516" r:id="rId15"/>
    <p:sldId id="495" r:id="rId16"/>
    <p:sldId id="496" r:id="rId17"/>
    <p:sldId id="497" r:id="rId18"/>
    <p:sldId id="498" r:id="rId19"/>
    <p:sldId id="499" r:id="rId20"/>
    <p:sldId id="512" r:id="rId21"/>
    <p:sldId id="515" r:id="rId22"/>
    <p:sldId id="513" r:id="rId23"/>
    <p:sldId id="500" r:id="rId24"/>
    <p:sldId id="501" r:id="rId25"/>
    <p:sldId id="502" r:id="rId26"/>
    <p:sldId id="503" r:id="rId27"/>
  </p:sldIdLst>
  <p:sldSz cx="14630400" cy="8229600"/>
  <p:notesSz cx="7112000" cy="9398000"/>
  <p:defaultTextStyle>
    <a:defPPr>
      <a:defRPr lang="en-US"/>
    </a:defPPr>
    <a:lvl1pPr algn="l" rtl="0" fontAlgn="base">
      <a:spcBef>
        <a:spcPct val="0"/>
      </a:spcBef>
      <a:spcAft>
        <a:spcPct val="0"/>
      </a:spcAft>
      <a:defRPr sz="2600" kern="1200">
        <a:solidFill>
          <a:schemeClr val="tx1"/>
        </a:solidFill>
        <a:latin typeface="Arial" charset="0"/>
        <a:ea typeface="+mn-ea"/>
        <a:cs typeface="+mn-cs"/>
      </a:defRPr>
    </a:lvl1pPr>
    <a:lvl2pPr marL="586130" algn="l" rtl="0" fontAlgn="base">
      <a:spcBef>
        <a:spcPct val="0"/>
      </a:spcBef>
      <a:spcAft>
        <a:spcPct val="0"/>
      </a:spcAft>
      <a:defRPr sz="2600" kern="1200">
        <a:solidFill>
          <a:schemeClr val="tx1"/>
        </a:solidFill>
        <a:latin typeface="Arial" charset="0"/>
        <a:ea typeface="+mn-ea"/>
        <a:cs typeface="+mn-cs"/>
      </a:defRPr>
    </a:lvl2pPr>
    <a:lvl3pPr marL="1172261" algn="l" rtl="0" fontAlgn="base">
      <a:spcBef>
        <a:spcPct val="0"/>
      </a:spcBef>
      <a:spcAft>
        <a:spcPct val="0"/>
      </a:spcAft>
      <a:defRPr sz="2600" kern="1200">
        <a:solidFill>
          <a:schemeClr val="tx1"/>
        </a:solidFill>
        <a:latin typeface="Arial" charset="0"/>
        <a:ea typeface="+mn-ea"/>
        <a:cs typeface="+mn-cs"/>
      </a:defRPr>
    </a:lvl3pPr>
    <a:lvl4pPr marL="1758391" algn="l" rtl="0" fontAlgn="base">
      <a:spcBef>
        <a:spcPct val="0"/>
      </a:spcBef>
      <a:spcAft>
        <a:spcPct val="0"/>
      </a:spcAft>
      <a:defRPr sz="2600" kern="1200">
        <a:solidFill>
          <a:schemeClr val="tx1"/>
        </a:solidFill>
        <a:latin typeface="Arial" charset="0"/>
        <a:ea typeface="+mn-ea"/>
        <a:cs typeface="+mn-cs"/>
      </a:defRPr>
    </a:lvl4pPr>
    <a:lvl5pPr marL="2344522" algn="l" rtl="0" fontAlgn="base">
      <a:spcBef>
        <a:spcPct val="0"/>
      </a:spcBef>
      <a:spcAft>
        <a:spcPct val="0"/>
      </a:spcAft>
      <a:defRPr sz="2600" kern="1200">
        <a:solidFill>
          <a:schemeClr val="tx1"/>
        </a:solidFill>
        <a:latin typeface="Arial" charset="0"/>
        <a:ea typeface="+mn-ea"/>
        <a:cs typeface="+mn-cs"/>
      </a:defRPr>
    </a:lvl5pPr>
    <a:lvl6pPr marL="2930652" algn="l" defTabSz="1172261" rtl="0" eaLnBrk="1" latinLnBrk="0" hangingPunct="1">
      <a:defRPr sz="2600" kern="1200">
        <a:solidFill>
          <a:schemeClr val="tx1"/>
        </a:solidFill>
        <a:latin typeface="Arial" charset="0"/>
        <a:ea typeface="+mn-ea"/>
        <a:cs typeface="+mn-cs"/>
      </a:defRPr>
    </a:lvl6pPr>
    <a:lvl7pPr marL="3516782" algn="l" defTabSz="1172261" rtl="0" eaLnBrk="1" latinLnBrk="0" hangingPunct="1">
      <a:defRPr sz="2600" kern="1200">
        <a:solidFill>
          <a:schemeClr val="tx1"/>
        </a:solidFill>
        <a:latin typeface="Arial" charset="0"/>
        <a:ea typeface="+mn-ea"/>
        <a:cs typeface="+mn-cs"/>
      </a:defRPr>
    </a:lvl7pPr>
    <a:lvl8pPr marL="4102913" algn="l" defTabSz="1172261" rtl="0" eaLnBrk="1" latinLnBrk="0" hangingPunct="1">
      <a:defRPr sz="2600" kern="1200">
        <a:solidFill>
          <a:schemeClr val="tx1"/>
        </a:solidFill>
        <a:latin typeface="Arial" charset="0"/>
        <a:ea typeface="+mn-ea"/>
        <a:cs typeface="+mn-cs"/>
      </a:defRPr>
    </a:lvl8pPr>
    <a:lvl9pPr marL="4689043" algn="l" defTabSz="1172261" rtl="0" eaLnBrk="1" latinLnBrk="0" hangingPunct="1">
      <a:defRPr sz="2600"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4896">
          <p15:clr>
            <a:srgbClr val="A4A3A4"/>
          </p15:clr>
        </p15:guide>
        <p15:guide id="2" orient="horz" pos="4638">
          <p15:clr>
            <a:srgbClr val="A4A3A4"/>
          </p15:clr>
        </p15:guide>
        <p15:guide id="3" pos="1440">
          <p15:clr>
            <a:srgbClr val="A4A3A4"/>
          </p15:clr>
        </p15:guide>
        <p15:guide id="4" pos="7387">
          <p15:clr>
            <a:srgbClr val="A4A3A4"/>
          </p15:clr>
        </p15:guide>
      </p15:sldGuideLst>
    </p:ext>
    <p:ext uri="{2D200454-40CA-4A62-9FC3-DE9A4176ACB9}">
      <p15:notesGuideLst xmlns="" xmlns:p15="http://schemas.microsoft.com/office/powerpoint/2012/main">
        <p15:guide id="1" orient="horz" pos="2960">
          <p15:clr>
            <a:srgbClr val="A4A3A4"/>
          </p15:clr>
        </p15:guide>
        <p15:guide id="2" pos="22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A5C6"/>
    <a:srgbClr val="2A5BA9"/>
    <a:srgbClr val="878787"/>
    <a:srgbClr val="919191"/>
    <a:srgbClr val="999999"/>
    <a:srgbClr val="E7F0F9"/>
    <a:srgbClr val="0081C6"/>
    <a:srgbClr val="006699"/>
    <a:srgbClr val="13B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02" autoAdjust="0"/>
    <p:restoredTop sz="88372" autoAdjust="0"/>
  </p:normalViewPr>
  <p:slideViewPr>
    <p:cSldViewPr snapToGrid="0" showGuides="1">
      <p:cViewPr varScale="1">
        <p:scale>
          <a:sx n="87" d="100"/>
          <a:sy n="87" d="100"/>
        </p:scale>
        <p:origin x="-168" y="-96"/>
      </p:cViewPr>
      <p:guideLst>
        <p:guide orient="horz" pos="4896"/>
        <p:guide orient="horz" pos="4638"/>
        <p:guide pos="1440"/>
        <p:guide pos="7387"/>
      </p:guideLst>
    </p:cSldViewPr>
  </p:slideViewPr>
  <p:outlineViewPr>
    <p:cViewPr>
      <p:scale>
        <a:sx n="33" d="100"/>
        <a:sy n="33" d="100"/>
      </p:scale>
      <p:origin x="30" y="126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112" d="100"/>
          <a:sy n="112" d="100"/>
        </p:scale>
        <p:origin x="-4648" y="-120"/>
      </p:cViewPr>
      <p:guideLst>
        <p:guide orient="horz" pos="2960"/>
        <p:guide pos="2240"/>
      </p:guideLst>
    </p:cSldViewPr>
  </p:notesViewPr>
  <p:gridSpacing cx="38405" cy="38405"/>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5"/>
            <a:ext cx="3080632" cy="469278"/>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defTabSz="913845">
              <a:defRPr sz="1100"/>
            </a:lvl1pPr>
          </a:lstStyle>
          <a:p>
            <a:endParaRPr lang="en-US" dirty="0">
              <a:latin typeface="+mn-lt"/>
            </a:endParaRPr>
          </a:p>
        </p:txBody>
      </p:sp>
      <p:sp>
        <p:nvSpPr>
          <p:cNvPr id="57347" name="Rectangle 3"/>
          <p:cNvSpPr>
            <a:spLocks noGrp="1" noChangeArrowheads="1"/>
          </p:cNvSpPr>
          <p:nvPr>
            <p:ph type="dt" sz="quarter" idx="1"/>
          </p:nvPr>
        </p:nvSpPr>
        <p:spPr bwMode="auto">
          <a:xfrm>
            <a:off x="4029827" y="5"/>
            <a:ext cx="3080632" cy="469278"/>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defTabSz="913845">
              <a:defRPr sz="1100"/>
            </a:lvl1pPr>
          </a:lstStyle>
          <a:p>
            <a:endParaRPr lang="en-US" dirty="0">
              <a:latin typeface="+mn-lt"/>
            </a:endParaRPr>
          </a:p>
        </p:txBody>
      </p:sp>
      <p:sp>
        <p:nvSpPr>
          <p:cNvPr id="57348" name="Rectangle 4"/>
          <p:cNvSpPr>
            <a:spLocks noGrp="1" noChangeArrowheads="1"/>
          </p:cNvSpPr>
          <p:nvPr>
            <p:ph type="ftr" sz="quarter" idx="2"/>
          </p:nvPr>
        </p:nvSpPr>
        <p:spPr bwMode="auto">
          <a:xfrm>
            <a:off x="0" y="8927173"/>
            <a:ext cx="3080632" cy="469278"/>
          </a:xfrm>
          <a:prstGeom prst="rect">
            <a:avLst/>
          </a:prstGeom>
          <a:noFill/>
          <a:ln w="9525">
            <a:noFill/>
            <a:miter lim="800000"/>
            <a:headEnd/>
            <a:tailEnd/>
          </a:ln>
          <a:effectLst/>
        </p:spPr>
        <p:txBody>
          <a:bodyPr vert="horz" wrap="square" lIns="91405" tIns="45703" rIns="91405" bIns="45703" numCol="1" anchor="b" anchorCtr="0" compatLnSpc="1">
            <a:prstTxWarp prst="textNoShape">
              <a:avLst/>
            </a:prstTxWarp>
          </a:bodyPr>
          <a:lstStyle>
            <a:lvl1pPr defTabSz="913845">
              <a:defRPr sz="1100"/>
            </a:lvl1pPr>
          </a:lstStyle>
          <a:p>
            <a:endParaRPr lang="en-US" dirty="0">
              <a:latin typeface="+mn-lt"/>
            </a:endParaRPr>
          </a:p>
        </p:txBody>
      </p:sp>
      <p:sp>
        <p:nvSpPr>
          <p:cNvPr id="57349" name="Rectangle 5"/>
          <p:cNvSpPr>
            <a:spLocks noGrp="1" noChangeArrowheads="1"/>
          </p:cNvSpPr>
          <p:nvPr>
            <p:ph type="sldNum" sz="quarter" idx="3"/>
          </p:nvPr>
        </p:nvSpPr>
        <p:spPr bwMode="auto">
          <a:xfrm>
            <a:off x="4029827" y="8927173"/>
            <a:ext cx="3080632" cy="469278"/>
          </a:xfrm>
          <a:prstGeom prst="rect">
            <a:avLst/>
          </a:prstGeom>
          <a:noFill/>
          <a:ln w="9525">
            <a:noFill/>
            <a:miter lim="800000"/>
            <a:headEnd/>
            <a:tailEnd/>
          </a:ln>
          <a:effectLst/>
        </p:spPr>
        <p:txBody>
          <a:bodyPr vert="horz" wrap="square" lIns="91405" tIns="45703" rIns="91405" bIns="45703" numCol="1" anchor="b" anchorCtr="0" compatLnSpc="1">
            <a:prstTxWarp prst="textNoShape">
              <a:avLst/>
            </a:prstTxWarp>
          </a:bodyPr>
          <a:lstStyle>
            <a:lvl1pPr algn="r" defTabSz="913845">
              <a:defRPr sz="1100"/>
            </a:lvl1pPr>
          </a:lstStyle>
          <a:p>
            <a:fld id="{1267CBE1-1BAE-4DDF-8ACD-978F3BE0DC0A}" type="slidenum">
              <a:rPr lang="en-US">
                <a:latin typeface="+mn-lt"/>
              </a:rPr>
              <a:pPr/>
              <a:t>‹#›</a:t>
            </a:fld>
            <a:endParaRPr lang="en-US" dirty="0">
              <a:latin typeface="+mn-lt"/>
            </a:endParaRPr>
          </a:p>
        </p:txBody>
      </p:sp>
    </p:spTree>
    <p:extLst>
      <p:ext uri="{BB962C8B-B14F-4D97-AF65-F5344CB8AC3E}">
        <p14:creationId xmlns:p14="http://schemas.microsoft.com/office/powerpoint/2010/main" val="1048251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5"/>
            <a:ext cx="3080632" cy="469278"/>
          </a:xfrm>
          <a:prstGeom prst="rect">
            <a:avLst/>
          </a:prstGeom>
          <a:noFill/>
          <a:ln w="9525">
            <a:noFill/>
            <a:miter lim="800000"/>
            <a:headEnd/>
            <a:tailEnd/>
          </a:ln>
          <a:effectLst/>
        </p:spPr>
        <p:txBody>
          <a:bodyPr vert="horz" wrap="square" lIns="94302" tIns="47149" rIns="94302" bIns="47149" numCol="1" anchor="t" anchorCtr="0" compatLnSpc="1">
            <a:prstTxWarp prst="textNoShape">
              <a:avLst/>
            </a:prstTxWarp>
          </a:bodyPr>
          <a:lstStyle>
            <a:lvl1pPr defTabSz="943275">
              <a:defRPr sz="1100">
                <a:latin typeface="+mn-lt"/>
              </a:defRPr>
            </a:lvl1pPr>
          </a:lstStyle>
          <a:p>
            <a:endParaRPr lang="en-US" dirty="0"/>
          </a:p>
        </p:txBody>
      </p:sp>
      <p:sp>
        <p:nvSpPr>
          <p:cNvPr id="27651" name="Rectangle 3"/>
          <p:cNvSpPr>
            <a:spLocks noGrp="1" noChangeArrowheads="1"/>
          </p:cNvSpPr>
          <p:nvPr>
            <p:ph type="dt" idx="1"/>
          </p:nvPr>
        </p:nvSpPr>
        <p:spPr bwMode="auto">
          <a:xfrm>
            <a:off x="4029827" y="5"/>
            <a:ext cx="3080632" cy="469278"/>
          </a:xfrm>
          <a:prstGeom prst="rect">
            <a:avLst/>
          </a:prstGeom>
          <a:noFill/>
          <a:ln w="9525">
            <a:noFill/>
            <a:miter lim="800000"/>
            <a:headEnd/>
            <a:tailEnd/>
          </a:ln>
          <a:effectLst/>
        </p:spPr>
        <p:txBody>
          <a:bodyPr vert="horz" wrap="square" lIns="94302" tIns="47149" rIns="94302" bIns="47149" numCol="1" anchor="t" anchorCtr="0" compatLnSpc="1">
            <a:prstTxWarp prst="textNoShape">
              <a:avLst/>
            </a:prstTxWarp>
          </a:bodyPr>
          <a:lstStyle>
            <a:lvl1pPr algn="r" defTabSz="943275">
              <a:defRPr sz="1100">
                <a:latin typeface="+mn-lt"/>
              </a:defRPr>
            </a:lvl1pPr>
          </a:lstStyle>
          <a:p>
            <a:endParaRPr lang="en-US" dirty="0"/>
          </a:p>
        </p:txBody>
      </p:sp>
      <p:sp>
        <p:nvSpPr>
          <p:cNvPr id="27652" name="Rectangle 4"/>
          <p:cNvSpPr>
            <a:spLocks noGrp="1" noRot="1" noChangeAspect="1" noChangeArrowheads="1" noTextEdit="1"/>
          </p:cNvSpPr>
          <p:nvPr>
            <p:ph type="sldImg" idx="2"/>
          </p:nvPr>
        </p:nvSpPr>
        <p:spPr bwMode="auto">
          <a:xfrm>
            <a:off x="427038" y="706438"/>
            <a:ext cx="6262687" cy="3524250"/>
          </a:xfrm>
          <a:prstGeom prst="rect">
            <a:avLst/>
          </a:prstGeom>
          <a:noFill/>
          <a:ln w="9525">
            <a:solidFill>
              <a:srgbClr val="000000"/>
            </a:solidFill>
            <a:miter lim="800000"/>
            <a:headEnd/>
            <a:tailEnd/>
          </a:ln>
          <a:effectLst/>
        </p:spPr>
      </p:sp>
      <p:sp>
        <p:nvSpPr>
          <p:cNvPr id="27653" name="Rectangle 5"/>
          <p:cNvSpPr>
            <a:spLocks noGrp="1" noChangeArrowheads="1"/>
          </p:cNvSpPr>
          <p:nvPr>
            <p:ph type="body" sz="quarter" idx="3"/>
          </p:nvPr>
        </p:nvSpPr>
        <p:spPr bwMode="auto">
          <a:xfrm>
            <a:off x="711513" y="4464362"/>
            <a:ext cx="5688983" cy="4228168"/>
          </a:xfrm>
          <a:prstGeom prst="rect">
            <a:avLst/>
          </a:prstGeom>
          <a:noFill/>
          <a:ln w="9525">
            <a:noFill/>
            <a:miter lim="800000"/>
            <a:headEnd/>
            <a:tailEnd/>
          </a:ln>
          <a:effectLst/>
        </p:spPr>
        <p:txBody>
          <a:bodyPr vert="horz" wrap="square" lIns="94302" tIns="47149" rIns="94302" bIns="4714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4" name="Rectangle 6"/>
          <p:cNvSpPr>
            <a:spLocks noGrp="1" noChangeArrowheads="1"/>
          </p:cNvSpPr>
          <p:nvPr>
            <p:ph type="ftr" sz="quarter" idx="4"/>
          </p:nvPr>
        </p:nvSpPr>
        <p:spPr bwMode="auto">
          <a:xfrm>
            <a:off x="0" y="8927173"/>
            <a:ext cx="3080632" cy="469278"/>
          </a:xfrm>
          <a:prstGeom prst="rect">
            <a:avLst/>
          </a:prstGeom>
          <a:noFill/>
          <a:ln w="9525">
            <a:noFill/>
            <a:miter lim="800000"/>
            <a:headEnd/>
            <a:tailEnd/>
          </a:ln>
          <a:effectLst/>
        </p:spPr>
        <p:txBody>
          <a:bodyPr vert="horz" wrap="square" lIns="94302" tIns="47149" rIns="94302" bIns="47149" numCol="1" anchor="b" anchorCtr="0" compatLnSpc="1">
            <a:prstTxWarp prst="textNoShape">
              <a:avLst/>
            </a:prstTxWarp>
          </a:bodyPr>
          <a:lstStyle>
            <a:lvl1pPr defTabSz="943275">
              <a:defRPr sz="1100">
                <a:latin typeface="+mn-lt"/>
              </a:defRPr>
            </a:lvl1pPr>
          </a:lstStyle>
          <a:p>
            <a:endParaRPr lang="en-US" dirty="0"/>
          </a:p>
        </p:txBody>
      </p:sp>
      <p:sp>
        <p:nvSpPr>
          <p:cNvPr id="27655" name="Rectangle 7"/>
          <p:cNvSpPr>
            <a:spLocks noGrp="1" noChangeArrowheads="1"/>
          </p:cNvSpPr>
          <p:nvPr>
            <p:ph type="sldNum" sz="quarter" idx="5"/>
          </p:nvPr>
        </p:nvSpPr>
        <p:spPr bwMode="auto">
          <a:xfrm>
            <a:off x="4029827" y="8927173"/>
            <a:ext cx="3080632" cy="469278"/>
          </a:xfrm>
          <a:prstGeom prst="rect">
            <a:avLst/>
          </a:prstGeom>
          <a:noFill/>
          <a:ln w="9525">
            <a:noFill/>
            <a:miter lim="800000"/>
            <a:headEnd/>
            <a:tailEnd/>
          </a:ln>
          <a:effectLst/>
        </p:spPr>
        <p:txBody>
          <a:bodyPr vert="horz" wrap="square" lIns="94302" tIns="47149" rIns="94302" bIns="47149" numCol="1" anchor="b" anchorCtr="0" compatLnSpc="1">
            <a:prstTxWarp prst="textNoShape">
              <a:avLst/>
            </a:prstTxWarp>
          </a:bodyPr>
          <a:lstStyle>
            <a:lvl1pPr algn="r" defTabSz="943275">
              <a:defRPr sz="1100">
                <a:latin typeface="+mn-lt"/>
              </a:defRPr>
            </a:lvl1pPr>
          </a:lstStyle>
          <a:p>
            <a:fld id="{8AD06A54-B1A9-4B0C-AE1A-EBB163645B14}" type="slidenum">
              <a:rPr lang="en-US" smtClean="0"/>
              <a:pPr/>
              <a:t>‹#›</a:t>
            </a:fld>
            <a:endParaRPr lang="en-US" dirty="0"/>
          </a:p>
        </p:txBody>
      </p:sp>
    </p:spTree>
    <p:extLst>
      <p:ext uri="{BB962C8B-B14F-4D97-AF65-F5344CB8AC3E}">
        <p14:creationId xmlns:p14="http://schemas.microsoft.com/office/powerpoint/2010/main" val="19769262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500" kern="1200">
        <a:solidFill>
          <a:schemeClr val="tx1"/>
        </a:solidFill>
        <a:latin typeface="+mn-lt"/>
        <a:ea typeface="+mn-ea"/>
        <a:cs typeface="+mn-cs"/>
      </a:defRPr>
    </a:lvl1pPr>
    <a:lvl2pPr marL="586130" algn="l" rtl="0" fontAlgn="base">
      <a:spcBef>
        <a:spcPct val="30000"/>
      </a:spcBef>
      <a:spcAft>
        <a:spcPct val="0"/>
      </a:spcAft>
      <a:defRPr sz="1500" kern="1200">
        <a:solidFill>
          <a:schemeClr val="tx1"/>
        </a:solidFill>
        <a:latin typeface="+mn-lt"/>
        <a:ea typeface="+mn-ea"/>
        <a:cs typeface="+mn-cs"/>
      </a:defRPr>
    </a:lvl2pPr>
    <a:lvl3pPr marL="1172261" algn="l" rtl="0" fontAlgn="base">
      <a:spcBef>
        <a:spcPct val="30000"/>
      </a:spcBef>
      <a:spcAft>
        <a:spcPct val="0"/>
      </a:spcAft>
      <a:defRPr sz="1500" kern="1200">
        <a:solidFill>
          <a:schemeClr val="tx1"/>
        </a:solidFill>
        <a:latin typeface="+mn-lt"/>
        <a:ea typeface="+mn-ea"/>
        <a:cs typeface="+mn-cs"/>
      </a:defRPr>
    </a:lvl3pPr>
    <a:lvl4pPr marL="1758391" algn="l" rtl="0" fontAlgn="base">
      <a:spcBef>
        <a:spcPct val="30000"/>
      </a:spcBef>
      <a:spcAft>
        <a:spcPct val="0"/>
      </a:spcAft>
      <a:defRPr sz="1500" kern="1200">
        <a:solidFill>
          <a:schemeClr val="tx1"/>
        </a:solidFill>
        <a:latin typeface="+mn-lt"/>
        <a:ea typeface="+mn-ea"/>
        <a:cs typeface="+mn-cs"/>
      </a:defRPr>
    </a:lvl4pPr>
    <a:lvl5pPr marL="2344522" algn="l" rtl="0" fontAlgn="base">
      <a:spcBef>
        <a:spcPct val="30000"/>
      </a:spcBef>
      <a:spcAft>
        <a:spcPct val="0"/>
      </a:spcAft>
      <a:defRPr sz="1500" kern="1200">
        <a:solidFill>
          <a:schemeClr val="tx1"/>
        </a:solidFill>
        <a:latin typeface="+mn-lt"/>
        <a:ea typeface="+mn-ea"/>
        <a:cs typeface="+mn-cs"/>
      </a:defRPr>
    </a:lvl5pPr>
    <a:lvl6pPr marL="2930652" algn="l" defTabSz="1172261" rtl="0" eaLnBrk="1" latinLnBrk="0" hangingPunct="1">
      <a:defRPr sz="1500" kern="1200">
        <a:solidFill>
          <a:schemeClr val="tx1"/>
        </a:solidFill>
        <a:latin typeface="+mn-lt"/>
        <a:ea typeface="+mn-ea"/>
        <a:cs typeface="+mn-cs"/>
      </a:defRPr>
    </a:lvl6pPr>
    <a:lvl7pPr marL="3516782" algn="l" defTabSz="1172261" rtl="0" eaLnBrk="1" latinLnBrk="0" hangingPunct="1">
      <a:defRPr sz="1500" kern="1200">
        <a:solidFill>
          <a:schemeClr val="tx1"/>
        </a:solidFill>
        <a:latin typeface="+mn-lt"/>
        <a:ea typeface="+mn-ea"/>
        <a:cs typeface="+mn-cs"/>
      </a:defRPr>
    </a:lvl7pPr>
    <a:lvl8pPr marL="4102913" algn="l" defTabSz="1172261" rtl="0" eaLnBrk="1" latinLnBrk="0" hangingPunct="1">
      <a:defRPr sz="1500" kern="1200">
        <a:solidFill>
          <a:schemeClr val="tx1"/>
        </a:solidFill>
        <a:latin typeface="+mn-lt"/>
        <a:ea typeface="+mn-ea"/>
        <a:cs typeface="+mn-cs"/>
      </a:defRPr>
    </a:lvl8pPr>
    <a:lvl9pPr marL="4689043" algn="l" defTabSz="1172261"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6438"/>
            <a:ext cx="6262687" cy="3524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D06A54-B1A9-4B0C-AE1A-EBB163645B14}" type="slidenum">
              <a:rPr lang="en-US" smtClean="0"/>
              <a:pPr/>
              <a:t>1</a:t>
            </a:fld>
            <a:endParaRPr lang="en-US" dirty="0"/>
          </a:p>
        </p:txBody>
      </p:sp>
    </p:spTree>
    <p:extLst>
      <p:ext uri="{BB962C8B-B14F-4D97-AF65-F5344CB8AC3E}">
        <p14:creationId xmlns:p14="http://schemas.microsoft.com/office/powerpoint/2010/main" val="238350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bank of today,</a:t>
            </a:r>
            <a:r>
              <a:rPr lang="en-US" baseline="0" dirty="0" smtClean="0"/>
              <a:t> new</a:t>
            </a:r>
            <a:r>
              <a:rPr lang="en-US" dirty="0" smtClean="0"/>
              <a:t> </a:t>
            </a:r>
            <a:r>
              <a:rPr lang="en-US" baseline="0" dirty="0" smtClean="0"/>
              <a:t>communication and engagement solutions are delivering tangible results:</a:t>
            </a:r>
          </a:p>
          <a:p>
            <a:endParaRPr lang="is-IS" baseline="0" dirty="0" smtClean="0"/>
          </a:p>
          <a:p>
            <a:pPr marL="171450" indent="-171450">
              <a:buFont typeface="Arial"/>
              <a:buChar char="•"/>
            </a:pPr>
            <a:r>
              <a:rPr lang="is-IS" baseline="0" dirty="0" smtClean="0"/>
              <a:t>Customers percieve their bank to be more innovative</a:t>
            </a:r>
          </a:p>
          <a:p>
            <a:pPr marL="171450" indent="-171450">
              <a:buFont typeface="Arial"/>
              <a:buChar char="•"/>
            </a:pPr>
            <a:r>
              <a:rPr lang="is-IS" baseline="0" dirty="0" smtClean="0"/>
              <a:t>They are more satisfied and spend less time waiting in line</a:t>
            </a:r>
          </a:p>
          <a:p>
            <a:pPr marL="171450" indent="-171450">
              <a:buFont typeface="Arial"/>
              <a:buChar char="•"/>
            </a:pPr>
            <a:r>
              <a:rPr lang="is-IS" baseline="0" dirty="0" smtClean="0"/>
              <a:t>There is an increase in engeagment with financial advisors</a:t>
            </a:r>
          </a:p>
          <a:p>
            <a:pPr marL="171450" indent="-171450">
              <a:buFont typeface="Arial"/>
              <a:buChar char="•"/>
            </a:pPr>
            <a:r>
              <a:rPr lang="is-IS" baseline="0" dirty="0" smtClean="0"/>
              <a:t>They know more about avaialble producs and fundimentally this knowledge translates to deeper engagement and stronger ties.</a:t>
            </a:r>
          </a:p>
          <a:p>
            <a:pPr marL="171450" indent="-171450">
              <a:buFont typeface="Arial"/>
              <a:buChar char="•"/>
            </a:pPr>
            <a:endParaRPr lang="is-IS" baseline="0" dirty="0" smtClean="0"/>
          </a:p>
          <a:p>
            <a:pPr marL="0" indent="0">
              <a:buFont typeface="Arial"/>
              <a:buNone/>
            </a:pPr>
            <a:r>
              <a:rPr lang="is-IS" baseline="0" dirty="0" smtClean="0"/>
              <a:t>We feel that there’s never been a more exciting time to be in Banking –because the bank of the now is HERE!</a:t>
            </a:r>
          </a:p>
        </p:txBody>
      </p:sp>
      <p:sp>
        <p:nvSpPr>
          <p:cNvPr id="4" name="Slide Number Placeholder 3"/>
          <p:cNvSpPr>
            <a:spLocks noGrp="1"/>
          </p:cNvSpPr>
          <p:nvPr>
            <p:ph type="sldNum" sz="quarter" idx="10"/>
          </p:nvPr>
        </p:nvSpPr>
        <p:spPr/>
        <p:txBody>
          <a:bodyPr/>
          <a:lstStyle/>
          <a:p>
            <a:fld id="{D3CE0F90-F05D-6647-B4B3-C3BABBDAF322}" type="slidenum">
              <a:rPr lang="en-US" smtClean="0"/>
              <a:t>11</a:t>
            </a:fld>
            <a:endParaRPr lang="en-US" dirty="0"/>
          </a:p>
        </p:txBody>
      </p:sp>
    </p:spTree>
    <p:extLst>
      <p:ext uri="{BB962C8B-B14F-4D97-AF65-F5344CB8AC3E}">
        <p14:creationId xmlns:p14="http://schemas.microsoft.com/office/powerpoint/2010/main" val="2262480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rgbClr val="FF0000"/>
                </a:solidFill>
              </a:rPr>
              <a:t>The</a:t>
            </a:r>
            <a:r>
              <a:rPr lang="en-US" baseline="0" dirty="0" smtClean="0">
                <a:solidFill>
                  <a:srgbClr val="FF0000"/>
                </a:solidFill>
              </a:rPr>
              <a:t> most successful banks are doubling down in these five areas: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solidFill>
                <a:srgbClr val="FF0000"/>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rgbClr val="FF0000"/>
                </a:solidFill>
              </a:rPr>
              <a:t>Know</a:t>
            </a:r>
            <a:r>
              <a:rPr lang="en-US" baseline="0" dirty="0" smtClean="0">
                <a:solidFill>
                  <a:srgbClr val="FF0000"/>
                </a:solidFill>
              </a:rPr>
              <a:t> the customers – </a:t>
            </a:r>
            <a:r>
              <a:rPr lang="en-US" b="1" baseline="0" dirty="0" smtClean="0">
                <a:solidFill>
                  <a:srgbClr val="FF0000"/>
                </a:solidFill>
              </a:rPr>
              <a:t>micro segmentation</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solidFill>
                  <a:srgbClr val="FF0000"/>
                </a:solidFill>
              </a:rPr>
              <a:t>Reimagine the experience </a:t>
            </a:r>
            <a:r>
              <a:rPr lang="en-US" b="1" baseline="0" dirty="0" smtClean="0">
                <a:solidFill>
                  <a:srgbClr val="FF0000"/>
                </a:solidFill>
              </a:rPr>
              <a:t>– test, learn, and scale what works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solidFill>
                  <a:srgbClr val="FF0000"/>
                </a:solidFill>
              </a:rPr>
              <a:t>Change the distribution mix –</a:t>
            </a:r>
            <a:r>
              <a:rPr lang="en-US" b="1" baseline="0" dirty="0" smtClean="0">
                <a:solidFill>
                  <a:srgbClr val="FF0000"/>
                </a:solidFill>
              </a:rPr>
              <a:t> evolve the role of the branch, Grow digital</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solidFill>
                  <a:srgbClr val="FF0000"/>
                </a:solidFill>
              </a:rPr>
              <a:t>Deepen and sustain loyalty - </a:t>
            </a:r>
            <a:r>
              <a:rPr lang="en-US" sz="1200" b="1" dirty="0" smtClean="0"/>
              <a:t>Examine brand promise, transparency &amp; meaningful</a:t>
            </a:r>
            <a:r>
              <a:rPr lang="en-US" sz="1200" b="1" baseline="0" dirty="0" smtClean="0"/>
              <a:t> loyalty </a:t>
            </a:r>
            <a:r>
              <a:rPr lang="en-US" sz="1200" b="1" dirty="0" smtClean="0"/>
              <a:t>offerings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rgbClr val="FF0000"/>
                </a:solidFill>
              </a:rPr>
              <a:t>Evolve</a:t>
            </a:r>
            <a:r>
              <a:rPr lang="en-US" baseline="0" dirty="0" smtClean="0">
                <a:solidFill>
                  <a:srgbClr val="FF0000"/>
                </a:solidFill>
              </a:rPr>
              <a:t> into everyday banks – </a:t>
            </a:r>
            <a:r>
              <a:rPr lang="en-US" b="1" baseline="0" dirty="0" smtClean="0">
                <a:solidFill>
                  <a:srgbClr val="FF0000"/>
                </a:solidFill>
              </a:rPr>
              <a:t>Audit your entire value proposition to ensure consistent daily relevance</a:t>
            </a:r>
            <a:endParaRPr lang="en-US" b="1" dirty="0" smtClean="0">
              <a:solidFill>
                <a:srgbClr val="FF0000"/>
              </a:solidFill>
            </a:endParaRPr>
          </a:p>
        </p:txBody>
      </p:sp>
      <p:sp>
        <p:nvSpPr>
          <p:cNvPr id="4" name="Slide Number Placeholder 3"/>
          <p:cNvSpPr>
            <a:spLocks noGrp="1"/>
          </p:cNvSpPr>
          <p:nvPr>
            <p:ph type="sldNum" sz="quarter" idx="10"/>
          </p:nvPr>
        </p:nvSpPr>
        <p:spPr/>
        <p:txBody>
          <a:bodyPr/>
          <a:lstStyle/>
          <a:p>
            <a:fld id="{D3CE0F90-F05D-6647-B4B3-C3BABBDAF322}" type="slidenum">
              <a:rPr lang="en-US" smtClean="0"/>
              <a:t>12</a:t>
            </a:fld>
            <a:endParaRPr lang="en-US" dirty="0"/>
          </a:p>
        </p:txBody>
      </p:sp>
    </p:spTree>
    <p:extLst>
      <p:ext uri="{BB962C8B-B14F-4D97-AF65-F5344CB8AC3E}">
        <p14:creationId xmlns:p14="http://schemas.microsoft.com/office/powerpoint/2010/main" val="3428569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LORI: reduce to 3 types of content for 3 different zones: alerts</a:t>
            </a:r>
            <a:r>
              <a:rPr lang="en-US" baseline="0" dirty="0" smtClean="0"/>
              <a:t> – jackpot amounts, responsive merchandising, new products (can fold in seasonal)</a:t>
            </a:r>
            <a:endParaRPr lang="en-US" dirty="0" smtClean="0"/>
          </a:p>
          <a:p>
            <a:pPr marL="0" indent="0">
              <a:buFont typeface="Arial"/>
              <a:buNone/>
            </a:pPr>
            <a:endParaRPr lang="en-US" dirty="0" smtClean="0"/>
          </a:p>
          <a:p>
            <a:pPr marL="0" indent="0">
              <a:buFont typeface="Arial"/>
              <a:buNone/>
            </a:pPr>
            <a:r>
              <a:rPr lang="en-US" dirty="0" smtClean="0"/>
              <a:t>But</a:t>
            </a:r>
            <a:r>
              <a:rPr lang="en-US" baseline="0" dirty="0" smtClean="0"/>
              <a:t> technology is just a vessel – screens don’t do the heavy lifting.  Smart content built around an editorial calendar that unifies all local and national marketing, good works, and localized efforts is the key – creating an editorial calendar (distinct from a marketing calendar) and leveraging key customer triggers like</a:t>
            </a:r>
          </a:p>
          <a:p>
            <a:pPr marL="171450" indent="-171450">
              <a:buFont typeface="Arial"/>
              <a:buChar char="•"/>
            </a:pPr>
            <a:endParaRPr lang="en-US" baseline="0" dirty="0" smtClean="0"/>
          </a:p>
          <a:p>
            <a:pPr marL="171450" indent="-171450">
              <a:buFont typeface="Arial"/>
              <a:buChar char="•"/>
            </a:pPr>
            <a:r>
              <a:rPr lang="en-US" baseline="0" dirty="0" smtClean="0"/>
              <a:t>What’s new</a:t>
            </a:r>
          </a:p>
          <a:p>
            <a:pPr marL="171450" indent="-171450">
              <a:buFont typeface="Arial"/>
              <a:buChar char="•"/>
            </a:pPr>
            <a:r>
              <a:rPr lang="en-US" baseline="0" dirty="0" smtClean="0"/>
              <a:t>Seasonality</a:t>
            </a:r>
          </a:p>
          <a:p>
            <a:pPr marL="171450" indent="-171450">
              <a:buFont typeface="Arial"/>
              <a:buChar char="•"/>
            </a:pPr>
            <a:r>
              <a:rPr lang="en-US" baseline="0" dirty="0" smtClean="0"/>
              <a:t>Good works </a:t>
            </a:r>
          </a:p>
          <a:p>
            <a:pPr marL="171450" indent="-171450">
              <a:buFont typeface="Arial"/>
              <a:buChar char="•"/>
            </a:pPr>
            <a:r>
              <a:rPr lang="en-US" baseline="0" dirty="0" smtClean="0"/>
              <a:t>and Branch of the community</a:t>
            </a:r>
          </a:p>
          <a:p>
            <a:pPr marL="0" indent="0">
              <a:buFont typeface="Arial"/>
              <a:buNone/>
            </a:pPr>
            <a:endParaRPr lang="en-US" baseline="0" dirty="0" smtClean="0"/>
          </a:p>
          <a:p>
            <a:pPr marL="0" indent="0">
              <a:buFont typeface="Arial"/>
              <a:buNone/>
            </a:pPr>
            <a:r>
              <a:rPr lang="en-US" baseline="0" dirty="0" smtClean="0"/>
              <a:t>Is what really moves the needle!</a:t>
            </a:r>
          </a:p>
        </p:txBody>
      </p:sp>
      <p:sp>
        <p:nvSpPr>
          <p:cNvPr id="4" name="Slide Number Placeholder 3"/>
          <p:cNvSpPr>
            <a:spLocks noGrp="1"/>
          </p:cNvSpPr>
          <p:nvPr>
            <p:ph type="sldNum" sz="quarter" idx="10"/>
          </p:nvPr>
        </p:nvSpPr>
        <p:spPr/>
        <p:txBody>
          <a:bodyPr/>
          <a:lstStyle/>
          <a:p>
            <a:fld id="{D3CE0F90-F05D-6647-B4B3-C3BABBDAF322}" type="slidenum">
              <a:rPr lang="en-US" smtClean="0"/>
              <a:t>16</a:t>
            </a:fld>
            <a:endParaRPr lang="en-US" dirty="0"/>
          </a:p>
        </p:txBody>
      </p:sp>
    </p:spTree>
    <p:extLst>
      <p:ext uri="{BB962C8B-B14F-4D97-AF65-F5344CB8AC3E}">
        <p14:creationId xmlns:p14="http://schemas.microsoft.com/office/powerpoint/2010/main" val="3336096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LORI: reduce to 3 types of content for 3 different zones: alerts</a:t>
            </a:r>
            <a:r>
              <a:rPr lang="en-US" baseline="0" dirty="0" smtClean="0"/>
              <a:t> – jackpot amounts, responsive merchandising, new products (can fold in seasonal)</a:t>
            </a:r>
            <a:endParaRPr lang="en-US" dirty="0" smtClean="0"/>
          </a:p>
          <a:p>
            <a:pPr marL="0" indent="0">
              <a:buFont typeface="Arial"/>
              <a:buNone/>
            </a:pPr>
            <a:endParaRPr lang="en-US" dirty="0" smtClean="0"/>
          </a:p>
          <a:p>
            <a:pPr marL="0" indent="0">
              <a:buFont typeface="Arial"/>
              <a:buNone/>
            </a:pPr>
            <a:r>
              <a:rPr lang="en-US" dirty="0" smtClean="0"/>
              <a:t>But</a:t>
            </a:r>
            <a:r>
              <a:rPr lang="en-US" baseline="0" dirty="0" smtClean="0"/>
              <a:t> technology is just a vessel – screens don’t do the heavy lifting.  Smart content built around an editorial calendar that unifies all local and national marketing, good works, and localized efforts is the key – creating an editorial calendar (distinct from a marketing calendar) and leveraging key customer triggers like</a:t>
            </a:r>
          </a:p>
          <a:p>
            <a:pPr marL="171450" indent="-171450">
              <a:buFont typeface="Arial"/>
              <a:buChar char="•"/>
            </a:pPr>
            <a:endParaRPr lang="en-US" baseline="0" dirty="0" smtClean="0"/>
          </a:p>
          <a:p>
            <a:pPr marL="171450" indent="-171450">
              <a:buFont typeface="Arial"/>
              <a:buChar char="•"/>
            </a:pPr>
            <a:r>
              <a:rPr lang="en-US" baseline="0" dirty="0" smtClean="0"/>
              <a:t>What’s new</a:t>
            </a:r>
          </a:p>
          <a:p>
            <a:pPr marL="171450" indent="-171450">
              <a:buFont typeface="Arial"/>
              <a:buChar char="•"/>
            </a:pPr>
            <a:r>
              <a:rPr lang="en-US" baseline="0" dirty="0" smtClean="0"/>
              <a:t>Seasonality</a:t>
            </a:r>
          </a:p>
          <a:p>
            <a:pPr marL="171450" indent="-171450">
              <a:buFont typeface="Arial"/>
              <a:buChar char="•"/>
            </a:pPr>
            <a:r>
              <a:rPr lang="en-US" baseline="0" dirty="0" smtClean="0"/>
              <a:t>Good works </a:t>
            </a:r>
          </a:p>
          <a:p>
            <a:pPr marL="171450" indent="-171450">
              <a:buFont typeface="Arial"/>
              <a:buChar char="•"/>
            </a:pPr>
            <a:r>
              <a:rPr lang="en-US" baseline="0" dirty="0" smtClean="0"/>
              <a:t>and Branch of the community</a:t>
            </a:r>
          </a:p>
          <a:p>
            <a:pPr marL="0" indent="0">
              <a:buFont typeface="Arial"/>
              <a:buNone/>
            </a:pPr>
            <a:endParaRPr lang="en-US" baseline="0" dirty="0" smtClean="0"/>
          </a:p>
          <a:p>
            <a:pPr marL="0" indent="0">
              <a:buFont typeface="Arial"/>
              <a:buNone/>
            </a:pPr>
            <a:r>
              <a:rPr lang="en-US" baseline="0" dirty="0" smtClean="0"/>
              <a:t>Is what really moves the needle!</a:t>
            </a:r>
          </a:p>
        </p:txBody>
      </p:sp>
      <p:sp>
        <p:nvSpPr>
          <p:cNvPr id="4" name="Slide Number Placeholder 3"/>
          <p:cNvSpPr>
            <a:spLocks noGrp="1"/>
          </p:cNvSpPr>
          <p:nvPr>
            <p:ph type="sldNum" sz="quarter" idx="10"/>
          </p:nvPr>
        </p:nvSpPr>
        <p:spPr/>
        <p:txBody>
          <a:bodyPr/>
          <a:lstStyle/>
          <a:p>
            <a:fld id="{D3CE0F90-F05D-6647-B4B3-C3BABBDAF322}" type="slidenum">
              <a:rPr lang="en-US" smtClean="0"/>
              <a:t>17</a:t>
            </a:fld>
            <a:endParaRPr lang="en-US" dirty="0"/>
          </a:p>
        </p:txBody>
      </p:sp>
    </p:spTree>
    <p:extLst>
      <p:ext uri="{BB962C8B-B14F-4D97-AF65-F5344CB8AC3E}">
        <p14:creationId xmlns:p14="http://schemas.microsoft.com/office/powerpoint/2010/main" val="2753064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LORI: reduce to 3 types of content for 3 different zones: alerts</a:t>
            </a:r>
            <a:r>
              <a:rPr lang="en-US" baseline="0" dirty="0" smtClean="0"/>
              <a:t> – jackpot amounts, responsive merchandising, new products (can fold in seasonal)</a:t>
            </a:r>
            <a:endParaRPr lang="en-US" dirty="0" smtClean="0"/>
          </a:p>
          <a:p>
            <a:pPr marL="0" indent="0">
              <a:buFont typeface="Arial"/>
              <a:buNone/>
            </a:pPr>
            <a:endParaRPr lang="en-US" dirty="0" smtClean="0"/>
          </a:p>
          <a:p>
            <a:pPr marL="0" indent="0">
              <a:buFont typeface="Arial"/>
              <a:buNone/>
            </a:pPr>
            <a:r>
              <a:rPr lang="en-US" dirty="0" smtClean="0"/>
              <a:t>But</a:t>
            </a:r>
            <a:r>
              <a:rPr lang="en-US" baseline="0" dirty="0" smtClean="0"/>
              <a:t> technology is just a vessel – screens don’t do the heavy lifting.  Smart content built around an editorial calendar that unifies all local and national marketing, good works, and localized efforts is the key – creating an editorial calendar (distinct from a marketing calendar) and leveraging key customer triggers like</a:t>
            </a:r>
          </a:p>
          <a:p>
            <a:pPr marL="171450" indent="-171450">
              <a:buFont typeface="Arial"/>
              <a:buChar char="•"/>
            </a:pPr>
            <a:endParaRPr lang="en-US" baseline="0" dirty="0" smtClean="0"/>
          </a:p>
          <a:p>
            <a:pPr marL="171450" indent="-171450">
              <a:buFont typeface="Arial"/>
              <a:buChar char="•"/>
            </a:pPr>
            <a:r>
              <a:rPr lang="en-US" baseline="0" dirty="0" smtClean="0"/>
              <a:t>What’s new</a:t>
            </a:r>
          </a:p>
          <a:p>
            <a:pPr marL="171450" indent="-171450">
              <a:buFont typeface="Arial"/>
              <a:buChar char="•"/>
            </a:pPr>
            <a:r>
              <a:rPr lang="en-US" baseline="0" dirty="0" smtClean="0"/>
              <a:t>Seasonality</a:t>
            </a:r>
          </a:p>
          <a:p>
            <a:pPr marL="171450" indent="-171450">
              <a:buFont typeface="Arial"/>
              <a:buChar char="•"/>
            </a:pPr>
            <a:r>
              <a:rPr lang="en-US" baseline="0" dirty="0" smtClean="0"/>
              <a:t>Good works </a:t>
            </a:r>
          </a:p>
          <a:p>
            <a:pPr marL="171450" indent="-171450">
              <a:buFont typeface="Arial"/>
              <a:buChar char="•"/>
            </a:pPr>
            <a:r>
              <a:rPr lang="en-US" baseline="0" dirty="0" smtClean="0"/>
              <a:t>and Branch of the community</a:t>
            </a:r>
          </a:p>
          <a:p>
            <a:pPr marL="0" indent="0">
              <a:buFont typeface="Arial"/>
              <a:buNone/>
            </a:pPr>
            <a:endParaRPr lang="en-US" baseline="0" dirty="0" smtClean="0"/>
          </a:p>
          <a:p>
            <a:pPr marL="0" indent="0">
              <a:buFont typeface="Arial"/>
              <a:buNone/>
            </a:pPr>
            <a:r>
              <a:rPr lang="en-US" baseline="0" dirty="0" smtClean="0"/>
              <a:t>Is what really moves the needle!</a:t>
            </a:r>
          </a:p>
        </p:txBody>
      </p:sp>
      <p:sp>
        <p:nvSpPr>
          <p:cNvPr id="4" name="Slide Number Placeholder 3"/>
          <p:cNvSpPr>
            <a:spLocks noGrp="1"/>
          </p:cNvSpPr>
          <p:nvPr>
            <p:ph type="sldNum" sz="quarter" idx="10"/>
          </p:nvPr>
        </p:nvSpPr>
        <p:spPr/>
        <p:txBody>
          <a:bodyPr/>
          <a:lstStyle/>
          <a:p>
            <a:fld id="{D3CE0F90-F05D-6647-B4B3-C3BABBDAF322}" type="slidenum">
              <a:rPr lang="en-US" smtClean="0"/>
              <a:t>18</a:t>
            </a:fld>
            <a:endParaRPr lang="en-US" dirty="0"/>
          </a:p>
        </p:txBody>
      </p:sp>
    </p:spTree>
    <p:extLst>
      <p:ext uri="{BB962C8B-B14F-4D97-AF65-F5344CB8AC3E}">
        <p14:creationId xmlns:p14="http://schemas.microsoft.com/office/powerpoint/2010/main" val="890063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LORI: reduce to 3 types of content for 3 different zones: alerts</a:t>
            </a:r>
            <a:r>
              <a:rPr lang="en-US" baseline="0" dirty="0" smtClean="0"/>
              <a:t> – jackpot amounts, responsive merchandising, new products (can fold in seasonal)</a:t>
            </a:r>
            <a:endParaRPr lang="en-US" dirty="0" smtClean="0"/>
          </a:p>
          <a:p>
            <a:pPr marL="0" indent="0">
              <a:buFont typeface="Arial"/>
              <a:buNone/>
            </a:pPr>
            <a:endParaRPr lang="en-US" dirty="0" smtClean="0"/>
          </a:p>
          <a:p>
            <a:pPr marL="0" indent="0">
              <a:buFont typeface="Arial"/>
              <a:buNone/>
            </a:pPr>
            <a:r>
              <a:rPr lang="en-US" dirty="0" smtClean="0"/>
              <a:t>But</a:t>
            </a:r>
            <a:r>
              <a:rPr lang="en-US" baseline="0" dirty="0" smtClean="0"/>
              <a:t> technology is just a vessel – screens don’t do the heavy lifting.  Smart content built around an editorial calendar that unifies all local and national marketing, good works, and localized efforts is the key – creating an editorial calendar (distinct from a marketing calendar) and leveraging key customer triggers like</a:t>
            </a:r>
          </a:p>
          <a:p>
            <a:pPr marL="171450" indent="-171450">
              <a:buFont typeface="Arial"/>
              <a:buChar char="•"/>
            </a:pPr>
            <a:endParaRPr lang="en-US" baseline="0" dirty="0" smtClean="0"/>
          </a:p>
          <a:p>
            <a:pPr marL="171450" indent="-171450">
              <a:buFont typeface="Arial"/>
              <a:buChar char="•"/>
            </a:pPr>
            <a:r>
              <a:rPr lang="en-US" baseline="0" dirty="0" smtClean="0"/>
              <a:t>What’s new</a:t>
            </a:r>
          </a:p>
          <a:p>
            <a:pPr marL="171450" indent="-171450">
              <a:buFont typeface="Arial"/>
              <a:buChar char="•"/>
            </a:pPr>
            <a:r>
              <a:rPr lang="en-US" baseline="0" dirty="0" smtClean="0"/>
              <a:t>Seasonality</a:t>
            </a:r>
          </a:p>
          <a:p>
            <a:pPr marL="171450" indent="-171450">
              <a:buFont typeface="Arial"/>
              <a:buChar char="•"/>
            </a:pPr>
            <a:r>
              <a:rPr lang="en-US" baseline="0" dirty="0" smtClean="0"/>
              <a:t>Good works </a:t>
            </a:r>
          </a:p>
          <a:p>
            <a:pPr marL="171450" indent="-171450">
              <a:buFont typeface="Arial"/>
              <a:buChar char="•"/>
            </a:pPr>
            <a:r>
              <a:rPr lang="en-US" baseline="0" dirty="0" smtClean="0"/>
              <a:t>and Branch of the community</a:t>
            </a:r>
          </a:p>
          <a:p>
            <a:pPr marL="0" indent="0">
              <a:buFont typeface="Arial"/>
              <a:buNone/>
            </a:pPr>
            <a:endParaRPr lang="en-US" baseline="0" dirty="0" smtClean="0"/>
          </a:p>
          <a:p>
            <a:pPr marL="0" indent="0">
              <a:buFont typeface="Arial"/>
              <a:buNone/>
            </a:pPr>
            <a:r>
              <a:rPr lang="en-US" baseline="0" dirty="0" smtClean="0"/>
              <a:t>Is what really moves the needle!</a:t>
            </a:r>
          </a:p>
        </p:txBody>
      </p:sp>
      <p:sp>
        <p:nvSpPr>
          <p:cNvPr id="4" name="Slide Number Placeholder 3"/>
          <p:cNvSpPr>
            <a:spLocks noGrp="1"/>
          </p:cNvSpPr>
          <p:nvPr>
            <p:ph type="sldNum" sz="quarter" idx="10"/>
          </p:nvPr>
        </p:nvSpPr>
        <p:spPr/>
        <p:txBody>
          <a:bodyPr/>
          <a:lstStyle/>
          <a:p>
            <a:fld id="{D3CE0F90-F05D-6647-B4B3-C3BABBDAF322}" type="slidenum">
              <a:rPr lang="en-US" smtClean="0"/>
              <a:t>19</a:t>
            </a:fld>
            <a:endParaRPr lang="en-US" dirty="0"/>
          </a:p>
        </p:txBody>
      </p:sp>
    </p:spTree>
    <p:extLst>
      <p:ext uri="{BB962C8B-B14F-4D97-AF65-F5344CB8AC3E}">
        <p14:creationId xmlns:p14="http://schemas.microsoft.com/office/powerpoint/2010/main" val="4115811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powering it all is</a:t>
            </a:r>
            <a:r>
              <a:rPr lang="en-US" baseline="0" dirty="0" smtClean="0"/>
              <a:t> a flexible rules based content engine – an engine that serves the right content, and the right time, to the right customers.</a:t>
            </a:r>
          </a:p>
          <a:p>
            <a:r>
              <a:rPr lang="en-US" baseline="0" dirty="0" smtClean="0"/>
              <a:t>Today it’s easy to leverage smart HTML formats to created customized dynamic content that changes based on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mn-lt"/>
              </a:rPr>
              <a:t>Branch | Channel | Day of Week | Time of Day | Audience | Conditions</a:t>
            </a:r>
            <a:endParaRPr lang="en-US"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8AD06A54-B1A9-4B0C-AE1A-EBB163645B14}" type="slidenum">
              <a:rPr lang="en-US" smtClean="0"/>
              <a:pPr/>
              <a:t>20</a:t>
            </a:fld>
            <a:endParaRPr lang="en-US" dirty="0"/>
          </a:p>
        </p:txBody>
      </p:sp>
    </p:spTree>
    <p:extLst>
      <p:ext uri="{BB962C8B-B14F-4D97-AF65-F5344CB8AC3E}">
        <p14:creationId xmlns:p14="http://schemas.microsoft.com/office/powerpoint/2010/main" val="1387663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500" kern="1200" dirty="0" smtClean="0">
                <a:solidFill>
                  <a:schemeClr val="tx1"/>
                </a:solidFill>
                <a:effectLst/>
                <a:latin typeface="+mn-lt"/>
                <a:ea typeface="+mn-ea"/>
                <a:cs typeface="+mn-cs"/>
              </a:rPr>
              <a:t>And</a:t>
            </a:r>
            <a:r>
              <a:rPr lang="en-US" sz="1500" kern="1200" baseline="0" dirty="0" smtClean="0">
                <a:solidFill>
                  <a:schemeClr val="tx1"/>
                </a:solidFill>
                <a:effectLst/>
                <a:latin typeface="+mn-lt"/>
                <a:ea typeface="+mn-ea"/>
                <a:cs typeface="+mn-cs"/>
              </a:rPr>
              <a:t> today’s all-in one signage and interactive solutions can collect so much data on campaign efficacy – campaign data, consumer interaction data, engagement data – In the bank of the now, customer behavior can be better understood, and we can use those real time insights to optimize the physical space almost like a website.  Predictive and proscriptive analytics can be monitored via customized dashboards</a:t>
            </a:r>
          </a:p>
          <a:p>
            <a:pPr marL="0" indent="0">
              <a:buFont typeface="Arial"/>
              <a:buNone/>
            </a:pPr>
            <a:endParaRPr lang="en-US" sz="15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AD06A54-B1A9-4B0C-AE1A-EBB163645B14}" type="slidenum">
              <a:rPr lang="en-US" smtClean="0"/>
              <a:pPr/>
              <a:t>21</a:t>
            </a:fld>
            <a:endParaRPr lang="en-US" dirty="0"/>
          </a:p>
        </p:txBody>
      </p:sp>
    </p:spTree>
    <p:extLst>
      <p:ext uri="{BB962C8B-B14F-4D97-AF65-F5344CB8AC3E}">
        <p14:creationId xmlns:p14="http://schemas.microsoft.com/office/powerpoint/2010/main" val="1650644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We get why it’s a challenge</a:t>
            </a:r>
            <a:r>
              <a:rPr lang="en-US" baseline="0" dirty="0" smtClean="0"/>
              <a:t> to think scale – to cross over from “SOF” to “SON”  </a:t>
            </a:r>
          </a:p>
          <a:p>
            <a:pPr marL="0" indent="0">
              <a:buFont typeface="Arial"/>
              <a:buNone/>
            </a:pPr>
            <a:r>
              <a:rPr lang="en-US" baseline="0" dirty="0" smtClean="0"/>
              <a:t>That’s why </a:t>
            </a:r>
            <a:endParaRPr lang="en-US" dirty="0" smtClean="0"/>
          </a:p>
          <a:p>
            <a:pPr marL="0" indent="0">
              <a:buFont typeface="Arial"/>
              <a:buNone/>
            </a:pPr>
            <a:endParaRPr lang="en-US" dirty="0" smtClean="0"/>
          </a:p>
          <a:p>
            <a:pPr marL="0" indent="0">
              <a:buFont typeface="Arial"/>
              <a:buNone/>
            </a:pPr>
            <a:endParaRPr lang="en-US" dirty="0" smtClean="0"/>
          </a:p>
          <a:p>
            <a:pPr marL="0" indent="0">
              <a:buFont typeface="Arial"/>
              <a:buNone/>
            </a:pPr>
            <a:endParaRPr lang="en-US" dirty="0" smtClean="0"/>
          </a:p>
          <a:p>
            <a:pPr marL="0" indent="0">
              <a:buFont typeface="Arial"/>
              <a:buNone/>
            </a:pPr>
            <a:r>
              <a:rPr lang="en-US" dirty="0" smtClean="0"/>
              <a:t>LORI</a:t>
            </a:r>
          </a:p>
          <a:p>
            <a:pPr marL="0" indent="0">
              <a:buFont typeface="Arial"/>
              <a:buNone/>
            </a:pPr>
            <a:endParaRPr lang="en-US" dirty="0" smtClean="0"/>
          </a:p>
          <a:p>
            <a:pPr marL="0" indent="0">
              <a:buFont typeface="Arial"/>
              <a:buNone/>
            </a:pPr>
            <a:r>
              <a:rPr lang="en-US" dirty="0" smtClean="0"/>
              <a:t>But</a:t>
            </a:r>
            <a:r>
              <a:rPr lang="en-US" baseline="0" dirty="0" smtClean="0"/>
              <a:t> technology is just a vessel – screens don’t do the heavy lifting.  Smart content built around an editorial calendar that unifies all local and national marketing, good works, and localized efforts is the key – creating an editorial calendar (distinct from a marketing calendar) and leveraging key customer triggers like</a:t>
            </a:r>
          </a:p>
          <a:p>
            <a:pPr marL="171450" indent="-171450">
              <a:buFont typeface="Arial"/>
              <a:buChar char="•"/>
            </a:pPr>
            <a:endParaRPr lang="en-US" baseline="0" dirty="0" smtClean="0"/>
          </a:p>
          <a:p>
            <a:pPr marL="171450" indent="-171450">
              <a:buFont typeface="Arial"/>
              <a:buChar char="•"/>
            </a:pPr>
            <a:r>
              <a:rPr lang="en-US" baseline="0" dirty="0" smtClean="0"/>
              <a:t>What’s new</a:t>
            </a:r>
          </a:p>
          <a:p>
            <a:pPr marL="171450" indent="-171450">
              <a:buFont typeface="Arial"/>
              <a:buChar char="•"/>
            </a:pPr>
            <a:r>
              <a:rPr lang="en-US" baseline="0" dirty="0" smtClean="0"/>
              <a:t>Seasonality</a:t>
            </a:r>
          </a:p>
          <a:p>
            <a:pPr marL="171450" indent="-171450">
              <a:buFont typeface="Arial"/>
              <a:buChar char="•"/>
            </a:pPr>
            <a:r>
              <a:rPr lang="en-US" baseline="0" dirty="0" smtClean="0"/>
              <a:t>Good works </a:t>
            </a:r>
          </a:p>
          <a:p>
            <a:pPr marL="171450" indent="-171450">
              <a:buFont typeface="Arial"/>
              <a:buChar char="•"/>
            </a:pPr>
            <a:r>
              <a:rPr lang="en-US" baseline="0" dirty="0" smtClean="0"/>
              <a:t>and Branch of the community</a:t>
            </a:r>
          </a:p>
          <a:p>
            <a:pPr marL="0" indent="0">
              <a:buFont typeface="Arial"/>
              <a:buNone/>
            </a:pPr>
            <a:endParaRPr lang="en-US" baseline="0" dirty="0" smtClean="0"/>
          </a:p>
          <a:p>
            <a:pPr marL="0" indent="0">
              <a:buFont typeface="Arial"/>
              <a:buNone/>
            </a:pPr>
            <a:r>
              <a:rPr lang="en-US" baseline="0" dirty="0" smtClean="0"/>
              <a:t>Is what really moves the needle!</a:t>
            </a:r>
          </a:p>
        </p:txBody>
      </p:sp>
      <p:sp>
        <p:nvSpPr>
          <p:cNvPr id="4" name="Slide Number Placeholder 3"/>
          <p:cNvSpPr>
            <a:spLocks noGrp="1"/>
          </p:cNvSpPr>
          <p:nvPr>
            <p:ph type="sldNum" sz="quarter" idx="10"/>
          </p:nvPr>
        </p:nvSpPr>
        <p:spPr/>
        <p:txBody>
          <a:bodyPr/>
          <a:lstStyle/>
          <a:p>
            <a:fld id="{D3CE0F90-F05D-6647-B4B3-C3BABBDAF322}" type="slidenum">
              <a:rPr lang="en-US" smtClean="0"/>
              <a:t>22</a:t>
            </a:fld>
            <a:endParaRPr lang="en-US" dirty="0"/>
          </a:p>
        </p:txBody>
      </p:sp>
    </p:spTree>
    <p:extLst>
      <p:ext uri="{BB962C8B-B14F-4D97-AF65-F5344CB8AC3E}">
        <p14:creationId xmlns:p14="http://schemas.microsoft.com/office/powerpoint/2010/main" val="4273020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E0F90-F05D-6647-B4B3-C3BABBDAF322}" type="slidenum">
              <a:rPr lang="en-US" smtClean="0"/>
              <a:t>23</a:t>
            </a:fld>
            <a:endParaRPr lang="en-US" dirty="0"/>
          </a:p>
        </p:txBody>
      </p:sp>
    </p:spTree>
    <p:extLst>
      <p:ext uri="{BB962C8B-B14F-4D97-AF65-F5344CB8AC3E}">
        <p14:creationId xmlns:p14="http://schemas.microsoft.com/office/powerpoint/2010/main" val="1419730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a:t>
            </a:r>
            <a:r>
              <a:rPr lang="en-US" baseline="0" dirty="0" smtClean="0"/>
              <a:t> I am – a storyteller – focus has always been on creating content to move audiences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I started in documentaries,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&amp; spent the last 12 years working in the toughest laboratory in the world – brick and mortar retail.</a:t>
            </a:r>
          </a:p>
          <a:p>
            <a:endParaRPr lang="en-US" baseline="0" dirty="0" smtClean="0"/>
          </a:p>
          <a:p>
            <a:r>
              <a:rPr lang="en-US" baseline="0" dirty="0" smtClean="0"/>
              <a:t>Our company has been deploying communication networks (screens &amp; mobile solutions) in physical locations for over 20 years</a:t>
            </a:r>
          </a:p>
          <a:p>
            <a:endParaRPr lang="en-US" baseline="0" dirty="0" smtClean="0"/>
          </a:p>
          <a:p>
            <a:r>
              <a:rPr lang="en-US" baseline="0" dirty="0" smtClean="0"/>
              <a:t>Today we will briefly explore how the insights we’ve gained in physical retail can be leveraged for the banks –the physical branch.  We’ll discuss the parallels between the pressures that retail and banking are facing, and highlight experience strategies that move the needle for both</a:t>
            </a:r>
          </a:p>
          <a:p>
            <a:endParaRPr lang="en-US" baseline="0" dirty="0" smtClean="0"/>
          </a:p>
          <a:p>
            <a:r>
              <a:rPr lang="en-US" baseline="0" dirty="0" smtClean="0"/>
              <a:t>We’ll take what we’ve seen working in retail, and tie it back to the banking industry. Today we will tap into the power of physical location, leveraging content experiences and key consumer triggers in order to build deeper brand connections, increase engagement, and drive more revenue.  </a:t>
            </a:r>
          </a:p>
          <a:p>
            <a:endParaRPr lang="en-US" baseline="0" dirty="0" smtClean="0"/>
          </a:p>
        </p:txBody>
      </p:sp>
      <p:sp>
        <p:nvSpPr>
          <p:cNvPr id="4" name="Slide Number Placeholder 3"/>
          <p:cNvSpPr>
            <a:spLocks noGrp="1"/>
          </p:cNvSpPr>
          <p:nvPr>
            <p:ph type="sldNum" sz="quarter" idx="10"/>
          </p:nvPr>
        </p:nvSpPr>
        <p:spPr/>
        <p:txBody>
          <a:bodyPr/>
          <a:lstStyle/>
          <a:p>
            <a:fld id="{D3CE0F90-F05D-6647-B4B3-C3BABBDAF322}" type="slidenum">
              <a:rPr lang="en-US" smtClean="0"/>
              <a:t>2</a:t>
            </a:fld>
            <a:endParaRPr lang="en-US" dirty="0"/>
          </a:p>
        </p:txBody>
      </p:sp>
    </p:spTree>
    <p:extLst>
      <p:ext uri="{BB962C8B-B14F-4D97-AF65-F5344CB8AC3E}">
        <p14:creationId xmlns:p14="http://schemas.microsoft.com/office/powerpoint/2010/main" val="649766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little more</a:t>
            </a:r>
            <a:r>
              <a:rPr lang="en-US" baseline="0" dirty="0" smtClean="0"/>
              <a:t> about Stratacache – we are a leader in place based digital solutions – signage &amp; mobile communication technology.</a:t>
            </a:r>
          </a:p>
          <a:p>
            <a:r>
              <a:rPr lang="en-US" baseline="0" dirty="0" smtClean="0"/>
              <a:t>With a deep portfolio of trusted media management systems, screen, mobile and content acceleration technologies, we specialize in deploying and managed services for very large scale networks.</a:t>
            </a:r>
          </a:p>
          <a:p>
            <a:endParaRPr lang="en-US" baseline="0" dirty="0" smtClean="0"/>
          </a:p>
          <a:p>
            <a:r>
              <a:rPr lang="en-US" baseline="0" dirty="0" smtClean="0"/>
              <a:t>We have dedicated teams focused on key industry verticals – they include Banking, Retail, Gaming and QSR’s.</a:t>
            </a:r>
          </a:p>
          <a:p>
            <a:endParaRPr lang="en-US" baseline="0" dirty="0" smtClean="0"/>
          </a:p>
          <a:p>
            <a:r>
              <a:rPr lang="en-US" baseline="0" dirty="0" smtClean="0"/>
              <a:t>We are differentiated in the industry in that we not only deploy networks – we manage them with end-to-end services..  The circle on the right gives you a sense of how we serve our clients – from network strategy &amp; experience design, to deployment and management as well as brand partnerships.</a:t>
            </a:r>
          </a:p>
          <a:p>
            <a:endParaRPr lang="en-US" baseline="0" dirty="0" smtClean="0"/>
          </a:p>
          <a:p>
            <a:r>
              <a:rPr lang="en-US" baseline="0" dirty="0" smtClean="0"/>
              <a:t>We are focused on the key moments of truth – when customers engage with media and go from maybe to yes.  And todays customers are tough!</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AD06A54-B1A9-4B0C-AE1A-EBB163645B14}" type="slidenum">
              <a:rPr lang="en-US" smtClean="0"/>
              <a:pPr/>
              <a:t>3</a:t>
            </a:fld>
            <a:endParaRPr lang="en-US" dirty="0"/>
          </a:p>
        </p:txBody>
      </p:sp>
    </p:spTree>
    <p:extLst>
      <p:ext uri="{BB962C8B-B14F-4D97-AF65-F5344CB8AC3E}">
        <p14:creationId xmlns:p14="http://schemas.microsoft.com/office/powerpoint/2010/main" val="1537193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kern="1200" dirty="0" smtClean="0">
                <a:solidFill>
                  <a:schemeClr val="tx1"/>
                </a:solidFill>
                <a:effectLst/>
                <a:latin typeface="+mn-lt"/>
                <a:ea typeface="+mn-ea"/>
                <a:cs typeface="+mn-cs"/>
              </a:rPr>
              <a:t>The pressure comes in the form of showrooming &amp; ease and</a:t>
            </a:r>
            <a:r>
              <a:rPr lang="en-US" sz="1500" kern="1200" baseline="0" dirty="0" smtClean="0">
                <a:solidFill>
                  <a:schemeClr val="tx1"/>
                </a:solidFill>
                <a:effectLst/>
                <a:latin typeface="+mn-lt"/>
                <a:ea typeface="+mn-ea"/>
                <a:cs typeface="+mn-cs"/>
              </a:rPr>
              <a:t> customization of</a:t>
            </a:r>
            <a:r>
              <a:rPr lang="en-US" sz="1500" kern="1200" dirty="0" smtClean="0">
                <a:solidFill>
                  <a:schemeClr val="tx1"/>
                </a:solidFill>
                <a:effectLst/>
                <a:latin typeface="+mn-lt"/>
                <a:ea typeface="+mn-ea"/>
                <a:cs typeface="+mn-cs"/>
              </a:rPr>
              <a:t> digital competition</a:t>
            </a:r>
          </a:p>
          <a:p>
            <a:r>
              <a:rPr lang="en-US" sz="1500" kern="1200" baseline="0" dirty="0" smtClean="0">
                <a:solidFill>
                  <a:schemeClr val="tx1"/>
                </a:solidFill>
                <a:effectLst/>
                <a:latin typeface="+mn-lt"/>
                <a:ea typeface="+mn-ea"/>
                <a:cs typeface="+mn-cs"/>
              </a:rPr>
              <a:t>This is affecting physical spaces. The pressures on the left are real</a:t>
            </a:r>
            <a:r>
              <a:rPr lang="is-IS" sz="1500" kern="1200" baseline="0" dirty="0" smtClean="0">
                <a:solidFill>
                  <a:schemeClr val="tx1"/>
                </a:solidFill>
                <a:effectLst/>
                <a:latin typeface="+mn-lt"/>
                <a:ea typeface="+mn-ea"/>
                <a:cs typeface="+mn-cs"/>
              </a:rPr>
              <a:t>….</a:t>
            </a:r>
            <a:r>
              <a:rPr lang="en-US" sz="1500" kern="1200" baseline="0" dirty="0" smtClean="0">
                <a:solidFill>
                  <a:schemeClr val="tx1"/>
                </a:solidFill>
                <a:effectLst/>
                <a:latin typeface="+mn-lt"/>
                <a:ea typeface="+mn-ea"/>
                <a:cs typeface="+mn-cs"/>
              </a:rPr>
              <a:t>but we know stores are not going away.  E commerce only accounts for 7.3% of total retail sales.   </a:t>
            </a:r>
          </a:p>
          <a:p>
            <a:endParaRPr lang="en-US" sz="1500" kern="1200" baseline="0" dirty="0" smtClean="0">
              <a:solidFill>
                <a:schemeClr val="tx1"/>
              </a:solidFill>
              <a:effectLst/>
              <a:latin typeface="+mn-lt"/>
              <a:ea typeface="+mn-ea"/>
              <a:cs typeface="+mn-cs"/>
            </a:endParaRPr>
          </a:p>
          <a:p>
            <a:r>
              <a:rPr lang="en-US" sz="1500" kern="1200" baseline="0" dirty="0" smtClean="0">
                <a:solidFill>
                  <a:schemeClr val="tx1"/>
                </a:solidFill>
                <a:effectLst/>
                <a:latin typeface="+mn-lt"/>
                <a:ea typeface="+mn-ea"/>
                <a:cs typeface="+mn-cs"/>
              </a:rPr>
              <a:t>It’s a very exciting time to be in physical retail, because although stores are not going away, they ARE changing.  They are responding to today’s consumer in 4 main ways:</a:t>
            </a:r>
          </a:p>
        </p:txBody>
      </p:sp>
      <p:sp>
        <p:nvSpPr>
          <p:cNvPr id="4" name="Slide Number Placeholder 3"/>
          <p:cNvSpPr>
            <a:spLocks noGrp="1"/>
          </p:cNvSpPr>
          <p:nvPr>
            <p:ph type="sldNum" sz="quarter" idx="10"/>
          </p:nvPr>
        </p:nvSpPr>
        <p:spPr/>
        <p:txBody>
          <a:bodyPr/>
          <a:lstStyle/>
          <a:p>
            <a:fld id="{8AD06A54-B1A9-4B0C-AE1A-EBB163645B14}" type="slidenum">
              <a:rPr lang="en-US" smtClean="0"/>
              <a:pPr/>
              <a:t>4</a:t>
            </a:fld>
            <a:endParaRPr lang="en-US" dirty="0"/>
          </a:p>
        </p:txBody>
      </p:sp>
    </p:spTree>
    <p:extLst>
      <p:ext uri="{BB962C8B-B14F-4D97-AF65-F5344CB8AC3E}">
        <p14:creationId xmlns:p14="http://schemas.microsoft.com/office/powerpoint/2010/main" val="751711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visiting the store better be a good experience – and provide unique value:</a:t>
            </a:r>
          </a:p>
          <a:p>
            <a:endParaRPr lang="en-US" baseline="0" dirty="0" smtClean="0"/>
          </a:p>
          <a:p>
            <a:r>
              <a:rPr lang="en-US" dirty="0" smtClean="0"/>
              <a:t>The</a:t>
            </a:r>
            <a:r>
              <a:rPr lang="en-US" baseline="0" dirty="0" smtClean="0"/>
              <a:t> physical </a:t>
            </a:r>
            <a:r>
              <a:rPr lang="en-US" dirty="0" smtClean="0"/>
              <a:t>store is most</a:t>
            </a:r>
            <a:r>
              <a:rPr lang="en-US" baseline="0" dirty="0" smtClean="0"/>
              <a:t> salient brand outpost. Put simply - it’s the most critical physical embodiment of the brand. It’s real and tactile, and  It’s got to give me something that I cant get online, as well as everything I can!</a:t>
            </a:r>
          </a:p>
          <a:p>
            <a:endParaRPr lang="en-US" baseline="0" dirty="0" smtClean="0"/>
          </a:p>
          <a:p>
            <a:r>
              <a:rPr lang="en-US" baseline="0" dirty="0" smtClean="0"/>
              <a:t>Every industry is facing this seismic shift of physical spaces in this virtualized on-demand economy.  We hear a lot about the store of the future.  We know it  will be</a:t>
            </a:r>
            <a:r>
              <a:rPr lang="is-IS" baseline="0" dirty="0" smtClean="0"/>
              <a:t>…..</a:t>
            </a:r>
            <a:endParaRPr lang="en-US" baseline="0" dirty="0" smtClean="0"/>
          </a:p>
          <a:p>
            <a:r>
              <a:rPr lang="en-US" baseline="0" dirty="0" smtClean="0"/>
              <a:t/>
            </a:r>
            <a:br>
              <a:rPr lang="en-US" baseline="0" dirty="0" smtClean="0"/>
            </a:br>
            <a:endParaRPr lang="en-US" baseline="0" dirty="0" smtClean="0"/>
          </a:p>
        </p:txBody>
      </p:sp>
      <p:sp>
        <p:nvSpPr>
          <p:cNvPr id="4" name="Slide Number Placeholder 3"/>
          <p:cNvSpPr>
            <a:spLocks noGrp="1"/>
          </p:cNvSpPr>
          <p:nvPr>
            <p:ph type="sldNum" sz="quarter" idx="10"/>
          </p:nvPr>
        </p:nvSpPr>
        <p:spPr/>
        <p:txBody>
          <a:bodyPr/>
          <a:lstStyle/>
          <a:p>
            <a:fld id="{8AD06A54-B1A9-4B0C-AE1A-EBB163645B14}" type="slidenum">
              <a:rPr lang="en-US" smtClean="0"/>
              <a:pPr/>
              <a:t>5</a:t>
            </a:fld>
            <a:endParaRPr lang="en-US" dirty="0"/>
          </a:p>
        </p:txBody>
      </p:sp>
    </p:spTree>
    <p:extLst>
      <p:ext uri="{BB962C8B-B14F-4D97-AF65-F5344CB8AC3E}">
        <p14:creationId xmlns:p14="http://schemas.microsoft.com/office/powerpoint/2010/main" val="2541098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Because</a:t>
            </a:r>
            <a:r>
              <a:rPr lang="en-US" baseline="0" dirty="0" smtClean="0"/>
              <a:t> physical branches are under pressure</a:t>
            </a:r>
            <a:r>
              <a:rPr lang="is-IS" baseline="0" dirty="0" smtClean="0"/>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This data is taken from Accentures-2015-North-America-Consumer-Banking-Survey</a:t>
            </a:r>
          </a:p>
          <a:p>
            <a:pPr marL="0" marR="0" indent="0" algn="l" defTabSz="914400" rtl="0" eaLnBrk="1" fontAlgn="base" latinLnBrk="0" hangingPunct="1">
              <a:lnSpc>
                <a:spcPct val="100000"/>
              </a:lnSpc>
              <a:spcBef>
                <a:spcPct val="30000"/>
              </a:spcBef>
              <a:spcAft>
                <a:spcPct val="0"/>
              </a:spcAft>
              <a:buClrTx/>
              <a:buSzTx/>
              <a:buFontTx/>
              <a:buNone/>
              <a:tabLst/>
              <a:defRPr/>
            </a:pPr>
            <a:endParaRPr lang="is-I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is-IS" b="1" baseline="0" dirty="0" smtClean="0"/>
              <a:t>Shifting sands-</a:t>
            </a:r>
          </a:p>
          <a:p>
            <a:pPr marL="194850" marR="0" lvl="0" indent="-194850" algn="l" defTabSz="402900" rtl="0" eaLnBrk="1" fontAlgn="auto" latinLnBrk="0" hangingPunct="1">
              <a:lnSpc>
                <a:spcPct val="100000"/>
              </a:lnSpc>
              <a:spcBef>
                <a:spcPts val="1200"/>
              </a:spcBef>
              <a:spcAft>
                <a:spcPts val="0"/>
              </a:spcAft>
              <a:buClr>
                <a:srgbClr val="75BF43"/>
              </a:buClr>
              <a:buSzTx/>
              <a:buFont typeface="Lucida Grande"/>
              <a:buChar char="●"/>
              <a:tabLst/>
              <a:defRPr/>
            </a:pPr>
            <a:r>
              <a:rPr kumimoji="0" lang="en-US" sz="1200" b="0" i="0" u="none" strike="noStrike" kern="1200" cap="none" spc="0" normalizeH="0" baseline="0" noProof="0" dirty="0" smtClean="0">
                <a:ln>
                  <a:noFill/>
                </a:ln>
                <a:solidFill>
                  <a:srgbClr val="000000"/>
                </a:solidFill>
                <a:effectLst/>
                <a:uLnTx/>
                <a:uFillTx/>
                <a:latin typeface="+mn-lt"/>
                <a:ea typeface="+mn-ea"/>
                <a:cs typeface="+mn-cs"/>
              </a:rPr>
              <a:t>79% of consumers view their banking relationship to be transactional – up 8% since 2014</a:t>
            </a:r>
          </a:p>
          <a:p>
            <a:pPr marL="194850" marR="0" lvl="0" indent="-194850" algn="l" defTabSz="402900" rtl="0" eaLnBrk="1" fontAlgn="auto" latinLnBrk="0" hangingPunct="1">
              <a:lnSpc>
                <a:spcPct val="100000"/>
              </a:lnSpc>
              <a:spcBef>
                <a:spcPts val="1200"/>
              </a:spcBef>
              <a:spcAft>
                <a:spcPts val="0"/>
              </a:spcAft>
              <a:buClr>
                <a:srgbClr val="75BF43"/>
              </a:buClr>
              <a:buSzTx/>
              <a:buFont typeface="Lucida Grande"/>
              <a:buChar char="●"/>
              <a:tabLst/>
              <a:defRPr/>
            </a:pPr>
            <a:r>
              <a:rPr kumimoji="0" lang="en-US" sz="1200" b="0" i="0" u="none" strike="noStrike" kern="1200" cap="none" spc="0" normalizeH="0" baseline="0" noProof="0" dirty="0" smtClean="0">
                <a:ln>
                  <a:noFill/>
                </a:ln>
                <a:solidFill>
                  <a:srgbClr val="000000"/>
                </a:solidFill>
                <a:effectLst/>
                <a:uLnTx/>
                <a:uFillTx/>
                <a:latin typeface="+mn-lt"/>
                <a:ea typeface="+mn-ea"/>
                <a:cs typeface="+mn-cs"/>
              </a:rPr>
              <a:t>“my branch” less relevant: 81% would remain with their bank if their branch closed (43% of them moving to another branch)</a:t>
            </a:r>
          </a:p>
          <a:p>
            <a:pPr marL="194850" marR="0" lvl="0" indent="-194850" algn="l" defTabSz="402900" rtl="0" eaLnBrk="1" fontAlgn="auto" latinLnBrk="0" hangingPunct="1">
              <a:lnSpc>
                <a:spcPct val="100000"/>
              </a:lnSpc>
              <a:spcBef>
                <a:spcPts val="1200"/>
              </a:spcBef>
              <a:spcAft>
                <a:spcPts val="0"/>
              </a:spcAft>
              <a:buClr>
                <a:srgbClr val="75BF43"/>
              </a:buClr>
              <a:buSzTx/>
              <a:buFont typeface="Lucida Grande"/>
              <a:buChar char="●"/>
              <a:tabLst/>
              <a:defRPr/>
            </a:pPr>
            <a:r>
              <a:rPr kumimoji="0" lang="en-US" sz="1200" b="0" i="0" u="none" strike="noStrike" kern="1200" cap="none" spc="0" normalizeH="0" baseline="0" noProof="0" dirty="0" smtClean="0">
                <a:ln>
                  <a:noFill/>
                </a:ln>
                <a:solidFill>
                  <a:srgbClr val="000000"/>
                </a:solidFill>
                <a:effectLst/>
                <a:uLnTx/>
                <a:uFillTx/>
                <a:latin typeface="+mn-lt"/>
                <a:ea typeface="+mn-ea"/>
                <a:cs typeface="+mn-cs"/>
              </a:rPr>
              <a:t>18% Millennials switched their primary bank within the past 12 months – compared to 10% of customers 35 to 54 and 3% of people 55 and older</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But clearly, the</a:t>
            </a:r>
            <a:r>
              <a:rPr lang="en-US" b="1" baseline="0" dirty="0" smtClean="0"/>
              <a:t> branch is here to stay!</a:t>
            </a:r>
          </a:p>
          <a:p>
            <a:pPr marL="194850" marR="0" lvl="0" indent="-194850" algn="l" defTabSz="402900" rtl="0" eaLnBrk="1" fontAlgn="auto" latinLnBrk="0" hangingPunct="1">
              <a:lnSpc>
                <a:spcPct val="100000"/>
              </a:lnSpc>
              <a:spcBef>
                <a:spcPts val="1200"/>
              </a:spcBef>
              <a:spcAft>
                <a:spcPts val="0"/>
              </a:spcAft>
              <a:buClr>
                <a:srgbClr val="75BF43"/>
              </a:buClr>
              <a:buSzTx/>
              <a:buFont typeface="Lucida Grande"/>
              <a:buChar char="●"/>
              <a:tabLst/>
              <a:defRPr/>
            </a:pPr>
            <a:r>
              <a:rPr kumimoji="0" lang="en-US" sz="1200" b="0" i="0" u="none" strike="noStrike" kern="1200" cap="none" spc="0" normalizeH="0" baseline="0" noProof="0" dirty="0" smtClean="0">
                <a:ln>
                  <a:noFill/>
                </a:ln>
                <a:solidFill>
                  <a:srgbClr val="000000"/>
                </a:solidFill>
                <a:effectLst/>
                <a:uLnTx/>
                <a:uFillTx/>
                <a:latin typeface="+mn-lt"/>
                <a:ea typeface="+mn-ea"/>
                <a:cs typeface="+mn-cs"/>
              </a:rPr>
              <a:t>88% of bank customers still use branches</a:t>
            </a:r>
          </a:p>
          <a:p>
            <a:pPr marL="194850" marR="0" lvl="0" indent="-194850" algn="l" defTabSz="402900" rtl="0" eaLnBrk="1" fontAlgn="auto" latinLnBrk="0" hangingPunct="1">
              <a:lnSpc>
                <a:spcPct val="100000"/>
              </a:lnSpc>
              <a:spcBef>
                <a:spcPts val="1200"/>
              </a:spcBef>
              <a:spcAft>
                <a:spcPts val="0"/>
              </a:spcAft>
              <a:buClr>
                <a:srgbClr val="75BF43"/>
              </a:buClr>
              <a:buSzTx/>
              <a:buFont typeface="Lucida Grande"/>
              <a:buChar char="●"/>
              <a:tabLst/>
              <a:defRPr/>
            </a:pPr>
            <a:r>
              <a:rPr kumimoji="0" lang="en-US" sz="1200" b="0" i="0" u="none" strike="noStrike" kern="1200" cap="none" spc="0" normalizeH="0" baseline="0" noProof="0" dirty="0" smtClean="0">
                <a:ln>
                  <a:noFill/>
                </a:ln>
                <a:solidFill>
                  <a:srgbClr val="000000"/>
                </a:solidFill>
                <a:effectLst/>
                <a:uLnTx/>
                <a:uFillTx/>
                <a:latin typeface="+mn-lt"/>
                <a:ea typeface="+mn-ea"/>
                <a:cs typeface="+mn-cs"/>
              </a:rPr>
              <a:t>88% of customers satisfied with their banks’ performance</a:t>
            </a:r>
          </a:p>
          <a:p>
            <a:pPr marL="194850" marR="0" lvl="0" indent="-194850" algn="l" defTabSz="402900" rtl="0" eaLnBrk="1" fontAlgn="auto" latinLnBrk="0" hangingPunct="1">
              <a:lnSpc>
                <a:spcPct val="100000"/>
              </a:lnSpc>
              <a:spcBef>
                <a:spcPts val="1200"/>
              </a:spcBef>
              <a:spcAft>
                <a:spcPts val="0"/>
              </a:spcAft>
              <a:buClr>
                <a:srgbClr val="75BF43"/>
              </a:buClr>
              <a:buSzTx/>
              <a:buFont typeface="Lucida Grande"/>
              <a:buChar char="●"/>
              <a:tabLst/>
              <a:defRPr/>
            </a:pPr>
            <a:r>
              <a:rPr kumimoji="0" lang="en-US" sz="1200" b="0" i="0" u="none" strike="noStrike" kern="1200" cap="none" spc="0" normalizeH="0" baseline="0" noProof="0" dirty="0" smtClean="0">
                <a:ln>
                  <a:noFill/>
                </a:ln>
                <a:solidFill>
                  <a:srgbClr val="000000"/>
                </a:solidFill>
                <a:effectLst/>
                <a:uLnTx/>
                <a:uFillTx/>
                <a:latin typeface="+mn-lt"/>
                <a:ea typeface="+mn-ea"/>
                <a:cs typeface="+mn-cs"/>
              </a:rPr>
              <a:t>86% percent of consumers trust their bank over all other institutions to securely manage their personal data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3CE0F90-F05D-6647-B4B3-C3BABBDAF322}" type="slidenum">
              <a:rPr lang="en-US" smtClean="0"/>
              <a:t>6</a:t>
            </a:fld>
            <a:endParaRPr lang="en-US" dirty="0"/>
          </a:p>
        </p:txBody>
      </p:sp>
    </p:spTree>
    <p:extLst>
      <p:ext uri="{BB962C8B-B14F-4D97-AF65-F5344CB8AC3E}">
        <p14:creationId xmlns:p14="http://schemas.microsoft.com/office/powerpoint/2010/main" val="3272983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new approaches to the physical spaces in banking are being tested – be it branch as tech bar, coffee house, or even branch as yoga studio!</a:t>
            </a:r>
            <a:endParaRPr lang="en-US" dirty="0"/>
          </a:p>
        </p:txBody>
      </p:sp>
      <p:sp>
        <p:nvSpPr>
          <p:cNvPr id="4" name="Slide Number Placeholder 3"/>
          <p:cNvSpPr>
            <a:spLocks noGrp="1"/>
          </p:cNvSpPr>
          <p:nvPr>
            <p:ph type="sldNum" sz="quarter" idx="10"/>
          </p:nvPr>
        </p:nvSpPr>
        <p:spPr/>
        <p:txBody>
          <a:bodyPr/>
          <a:lstStyle/>
          <a:p>
            <a:fld id="{D3CE0F90-F05D-6647-B4B3-C3BABBDAF322}" type="slidenum">
              <a:rPr lang="en-US" smtClean="0"/>
              <a:t>7</a:t>
            </a:fld>
            <a:endParaRPr lang="en-US" dirty="0"/>
          </a:p>
        </p:txBody>
      </p:sp>
    </p:spTree>
    <p:extLst>
      <p:ext uri="{BB962C8B-B14F-4D97-AF65-F5344CB8AC3E}">
        <p14:creationId xmlns:p14="http://schemas.microsoft.com/office/powerpoint/2010/main" val="10884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is true of the bank of the future</a:t>
            </a:r>
            <a:r>
              <a:rPr lang="en-US" baseline="0" dirty="0" smtClean="0"/>
              <a:t> as well – it will be more theatrical, more immersive.  More tactile and more interactive.</a:t>
            </a:r>
            <a:endParaRPr lang="en-US" dirty="0" smtClean="0"/>
          </a:p>
          <a:p>
            <a:endParaRPr lang="en-US" dirty="0"/>
          </a:p>
        </p:txBody>
      </p:sp>
      <p:sp>
        <p:nvSpPr>
          <p:cNvPr id="4" name="Slide Number Placeholder 3"/>
          <p:cNvSpPr>
            <a:spLocks noGrp="1"/>
          </p:cNvSpPr>
          <p:nvPr>
            <p:ph type="sldNum" sz="quarter" idx="10"/>
          </p:nvPr>
        </p:nvSpPr>
        <p:spPr/>
        <p:txBody>
          <a:bodyPr/>
          <a:lstStyle/>
          <a:p>
            <a:fld id="{D3CE0F90-F05D-6647-B4B3-C3BABBDAF322}" type="slidenum">
              <a:rPr lang="en-US" smtClean="0"/>
              <a:t>8</a:t>
            </a:fld>
            <a:endParaRPr lang="en-US" dirty="0"/>
          </a:p>
        </p:txBody>
      </p:sp>
    </p:spTree>
    <p:extLst>
      <p:ext uri="{BB962C8B-B14F-4D97-AF65-F5344CB8AC3E}">
        <p14:creationId xmlns:p14="http://schemas.microsoft.com/office/powerpoint/2010/main" val="936553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220K</a:t>
            </a:r>
            <a:r>
              <a:rPr lang="en-US" baseline="0" dirty="0" smtClean="0"/>
              <a:t> retailers in US, 30K in Canada.  IN more locations than all lottery retail deployments.  More than there are lottery </a:t>
            </a:r>
            <a:r>
              <a:rPr lang="en-US" baseline="0" smtClean="0"/>
              <a:t>retailers in NA.</a:t>
            </a:r>
            <a:endParaRPr lang="en-US" dirty="0"/>
          </a:p>
        </p:txBody>
      </p:sp>
      <p:sp>
        <p:nvSpPr>
          <p:cNvPr id="4" name="Slide Number Placeholder 3"/>
          <p:cNvSpPr>
            <a:spLocks noGrp="1"/>
          </p:cNvSpPr>
          <p:nvPr>
            <p:ph type="sldNum" sz="quarter" idx="10"/>
          </p:nvPr>
        </p:nvSpPr>
        <p:spPr/>
        <p:txBody>
          <a:bodyPr/>
          <a:lstStyle/>
          <a:p>
            <a:fld id="{8AD06A54-B1A9-4B0C-AE1A-EBB163645B14}" type="slidenum">
              <a:rPr lang="en-US" smtClean="0"/>
              <a:pPr/>
              <a:t>10</a:t>
            </a:fld>
            <a:endParaRPr lang="en-US" dirty="0"/>
          </a:p>
        </p:txBody>
      </p:sp>
    </p:spTree>
    <p:extLst>
      <p:ext uri="{BB962C8B-B14F-4D97-AF65-F5344CB8AC3E}">
        <p14:creationId xmlns:p14="http://schemas.microsoft.com/office/powerpoint/2010/main" val="51797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 Retailer/Advertis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 y="0"/>
            <a:ext cx="14630358" cy="5321793"/>
          </a:xfrm>
          <a:prstGeom prst="rect">
            <a:avLst/>
          </a:prstGeom>
        </p:spPr>
      </p:pic>
      <p:sp>
        <p:nvSpPr>
          <p:cNvPr id="24" name="Rectangle 8"/>
          <p:cNvSpPr>
            <a:spLocks noChangeArrowheads="1"/>
          </p:cNvSpPr>
          <p:nvPr userDrawn="1"/>
        </p:nvSpPr>
        <p:spPr bwMode="auto">
          <a:xfrm>
            <a:off x="8" y="4242816"/>
            <a:ext cx="14630401" cy="3986784"/>
          </a:xfrm>
          <a:prstGeom prst="rect">
            <a:avLst/>
          </a:prstGeom>
          <a:solidFill>
            <a:schemeClr val="tx2">
              <a:alpha val="39607"/>
            </a:schemeClr>
          </a:solidFill>
          <a:ln w="9525">
            <a:noFill/>
            <a:round/>
            <a:headEnd/>
            <a:tailEnd/>
          </a:ln>
        </p:spPr>
        <p:txBody>
          <a:bodyPr lIns="0" tIns="0" rIns="0" bIns="0" anchor="ctr"/>
          <a:lstStyle/>
          <a:p>
            <a:endParaRPr lang="en-US" sz="2753" dirty="0">
              <a:latin typeface="Arial" pitchFamily="34" charset="0"/>
            </a:endParaRPr>
          </a:p>
        </p:txBody>
      </p:sp>
      <p:sp>
        <p:nvSpPr>
          <p:cNvPr id="25" name="Rectangle 24"/>
          <p:cNvSpPr>
            <a:spLocks noChangeArrowheads="1"/>
          </p:cNvSpPr>
          <p:nvPr userDrawn="1"/>
        </p:nvSpPr>
        <p:spPr bwMode="auto">
          <a:xfrm>
            <a:off x="1842" y="4489704"/>
            <a:ext cx="14630401" cy="3739896"/>
          </a:xfrm>
          <a:prstGeom prst="rect">
            <a:avLst/>
          </a:prstGeom>
          <a:solidFill>
            <a:schemeClr val="tx2"/>
          </a:solidFill>
          <a:ln w="9525">
            <a:noFill/>
            <a:round/>
            <a:headEnd/>
            <a:tailEnd/>
          </a:ln>
        </p:spPr>
        <p:txBody>
          <a:bodyPr lIns="96799" tIns="48399" rIns="96799" bIns="48399" anchor="ctr"/>
          <a:lstStyle/>
          <a:p>
            <a:endParaRPr lang="en-US" sz="2753" dirty="0">
              <a:latin typeface="Arial" pitchFamily="34" charset="0"/>
            </a:endParaRPr>
          </a:p>
        </p:txBody>
      </p:sp>
      <p:sp>
        <p:nvSpPr>
          <p:cNvPr id="12" name="Text Placeholder 11"/>
          <p:cNvSpPr>
            <a:spLocks noGrp="1"/>
          </p:cNvSpPr>
          <p:nvPr userDrawn="1">
            <p:ph type="body" sz="quarter" idx="13" hasCustomPrompt="1"/>
          </p:nvPr>
        </p:nvSpPr>
        <p:spPr>
          <a:xfrm>
            <a:off x="822959" y="5663901"/>
            <a:ext cx="12984480" cy="731520"/>
          </a:xfrm>
          <a:prstGeom prst="rect">
            <a:avLst/>
          </a:prstGeom>
        </p:spPr>
        <p:txBody>
          <a:bodyPr vert="horz" lIns="0" tIns="0" rIns="0" bIns="0">
            <a:normAutofit/>
          </a:bodyPr>
          <a:lstStyle>
            <a:lvl1pPr marL="0" indent="0">
              <a:lnSpc>
                <a:spcPct val="100000"/>
              </a:lnSpc>
              <a:spcBef>
                <a:spcPts val="0"/>
              </a:spcBef>
              <a:buNone/>
              <a:defRPr sz="2400" b="0" i="0" baseline="0">
                <a:solidFill>
                  <a:schemeClr val="bg1"/>
                </a:solidFill>
                <a:latin typeface="+mn-lt"/>
                <a:cs typeface="Arial"/>
              </a:defRPr>
            </a:lvl1pPr>
          </a:lstStyle>
          <a:p>
            <a:pPr lvl="0"/>
            <a:r>
              <a:rPr lang="en-US" dirty="0" smtClean="0"/>
              <a:t>Subtitle</a:t>
            </a:r>
            <a:endParaRPr lang="en-US" dirty="0"/>
          </a:p>
        </p:txBody>
      </p:sp>
      <p:sp>
        <p:nvSpPr>
          <p:cNvPr id="3" name="Title 2"/>
          <p:cNvSpPr>
            <a:spLocks noGrp="1"/>
          </p:cNvSpPr>
          <p:nvPr userDrawn="1">
            <p:ph type="title"/>
          </p:nvPr>
        </p:nvSpPr>
        <p:spPr>
          <a:xfrm>
            <a:off x="822960" y="4488090"/>
            <a:ext cx="12984480" cy="1065007"/>
          </a:xfrm>
        </p:spPr>
        <p:txBody>
          <a:bodyPr/>
          <a:lstStyle>
            <a:lvl1pPr>
              <a:defRPr sz="3200">
                <a:solidFill>
                  <a:schemeClr val="bg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09030" y="7114500"/>
            <a:ext cx="3573811" cy="418274"/>
          </a:xfrm>
          <a:prstGeom prst="rect">
            <a:avLst/>
          </a:prstGeom>
        </p:spPr>
      </p:pic>
    </p:spTree>
    <p:extLst>
      <p:ext uri="{BB962C8B-B14F-4D97-AF65-F5344CB8AC3E}">
        <p14:creationId xmlns:p14="http://schemas.microsoft.com/office/powerpoint/2010/main" val="354646862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Footer">
    <p:spTree>
      <p:nvGrpSpPr>
        <p:cNvPr id="1" name=""/>
        <p:cNvGrpSpPr/>
        <p:nvPr/>
      </p:nvGrpSpPr>
      <p:grpSpPr>
        <a:xfrm>
          <a:off x="0" y="0"/>
          <a:ext cx="0" cy="0"/>
          <a:chOff x="0" y="0"/>
          <a:chExt cx="0" cy="0"/>
        </a:xfrm>
      </p:grpSpPr>
      <p:sp>
        <p:nvSpPr>
          <p:cNvPr id="20" name="Text Placeholder 24"/>
          <p:cNvSpPr>
            <a:spLocks noGrp="1"/>
          </p:cNvSpPr>
          <p:nvPr>
            <p:ph type="body" sz="quarter" idx="21" hasCustomPrompt="1"/>
          </p:nvPr>
        </p:nvSpPr>
        <p:spPr>
          <a:xfrm>
            <a:off x="1920240" y="7525512"/>
            <a:ext cx="10241280" cy="320040"/>
          </a:xfrm>
          <a:prstGeom prst="rect">
            <a:avLst/>
          </a:prstGeom>
        </p:spPr>
        <p:txBody>
          <a:bodyPr vert="horz" lIns="0" tIns="0" rIns="0" bIns="0" anchor="b"/>
          <a:lstStyle>
            <a:lvl1pPr marL="0" indent="0">
              <a:lnSpc>
                <a:spcPct val="100000"/>
              </a:lnSpc>
              <a:spcBef>
                <a:spcPts val="200"/>
              </a:spcBef>
              <a:buNone/>
              <a:defRPr sz="1000" b="0" i="0" baseline="0">
                <a:solidFill>
                  <a:srgbClr val="878787"/>
                </a:solidFill>
                <a:latin typeface="+mn-lt"/>
                <a:cs typeface="Arial"/>
              </a:defRPr>
            </a:lvl1pPr>
          </a:lstStyle>
          <a:p>
            <a:pPr lvl="0"/>
            <a:r>
              <a:rPr lang="en-US" dirty="0" smtClean="0"/>
              <a:t>References</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Content Placeholder 5"/>
          <p:cNvSpPr>
            <a:spLocks noGrp="1"/>
          </p:cNvSpPr>
          <p:nvPr>
            <p:ph sz="quarter" idx="22"/>
          </p:nvPr>
        </p:nvSpPr>
        <p:spPr>
          <a:xfrm>
            <a:off x="822960" y="1453895"/>
            <a:ext cx="12984480" cy="5760720"/>
          </a:xfrm>
        </p:spPr>
        <p:txBody>
          <a:bodyPr/>
          <a:lstStyle/>
          <a:p>
            <a:pPr lvl="0"/>
            <a:r>
              <a:rPr lang="en-US" dirty="0" smtClean="0"/>
              <a:t>Click to edit Master text styles</a:t>
            </a:r>
          </a:p>
          <a:p>
            <a:pPr lvl="6"/>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1195233" y="7710347"/>
            <a:ext cx="184666" cy="492443"/>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9878288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Footer">
    <p:spTree>
      <p:nvGrpSpPr>
        <p:cNvPr id="1" name=""/>
        <p:cNvGrpSpPr/>
        <p:nvPr/>
      </p:nvGrpSpPr>
      <p:grpSpPr>
        <a:xfrm>
          <a:off x="0" y="0"/>
          <a:ext cx="0" cy="0"/>
          <a:chOff x="0" y="0"/>
          <a:chExt cx="0" cy="0"/>
        </a:xfrm>
      </p:grpSpPr>
      <p:sp>
        <p:nvSpPr>
          <p:cNvPr id="20" name="Text Placeholder 24"/>
          <p:cNvSpPr>
            <a:spLocks noGrp="1"/>
          </p:cNvSpPr>
          <p:nvPr>
            <p:ph type="body" sz="quarter" idx="21" hasCustomPrompt="1"/>
          </p:nvPr>
        </p:nvSpPr>
        <p:spPr>
          <a:xfrm>
            <a:off x="1920240" y="7525512"/>
            <a:ext cx="10241280" cy="320040"/>
          </a:xfrm>
          <a:prstGeom prst="rect">
            <a:avLst/>
          </a:prstGeom>
        </p:spPr>
        <p:txBody>
          <a:bodyPr vert="horz" lIns="0" tIns="0" rIns="0" bIns="0" anchor="b"/>
          <a:lstStyle>
            <a:lvl1pPr marL="0" indent="0">
              <a:lnSpc>
                <a:spcPct val="100000"/>
              </a:lnSpc>
              <a:spcBef>
                <a:spcPts val="200"/>
              </a:spcBef>
              <a:buNone/>
              <a:defRPr sz="1000" b="0" i="0" baseline="0">
                <a:solidFill>
                  <a:srgbClr val="878787"/>
                </a:solidFill>
                <a:latin typeface="+mn-lt"/>
                <a:cs typeface="Arial"/>
              </a:defRPr>
            </a:lvl1pPr>
          </a:lstStyle>
          <a:p>
            <a:pPr lvl="0"/>
            <a:r>
              <a:rPr lang="en-US" dirty="0" smtClean="0"/>
              <a:t>References</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15501214"/>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4200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and Footer">
    <p:bg>
      <p:bgPr>
        <a:solidFill>
          <a:schemeClr val="tx2"/>
        </a:solidFill>
        <a:effectLst/>
      </p:bgPr>
    </p:bg>
    <p:spTree>
      <p:nvGrpSpPr>
        <p:cNvPr id="1" name=""/>
        <p:cNvGrpSpPr/>
        <p:nvPr/>
      </p:nvGrpSpPr>
      <p:grpSpPr>
        <a:xfrm>
          <a:off x="0" y="0"/>
          <a:ext cx="0" cy="0"/>
          <a:chOff x="0" y="0"/>
          <a:chExt cx="0" cy="0"/>
        </a:xfrm>
      </p:grpSpPr>
      <p:sp>
        <p:nvSpPr>
          <p:cNvPr id="15" name="Slide Number Placeholder 3"/>
          <p:cNvSpPr txBox="1">
            <a:spLocks noGrp="1"/>
          </p:cNvSpPr>
          <p:nvPr userDrawn="1"/>
        </p:nvSpPr>
        <p:spPr bwMode="auto">
          <a:xfrm>
            <a:off x="7141803" y="7854696"/>
            <a:ext cx="346794" cy="138499"/>
          </a:xfrm>
          <a:prstGeom prst="rect">
            <a:avLst/>
          </a:prstGeom>
          <a:noFill/>
          <a:ln w="9525">
            <a:noFill/>
            <a:miter lim="800000"/>
            <a:headEnd/>
            <a:tailEnd/>
          </a:ln>
        </p:spPr>
        <p:txBody>
          <a:bodyPr wrap="none" lIns="101870" tIns="0" rIns="101870" bIns="0" anchor="ctr">
            <a:spAutoFit/>
          </a:bodyPr>
          <a:lstStyle/>
          <a:p>
            <a:pPr algn="ctr" defTabSz="1019175"/>
            <a:fld id="{79EC89FC-90DF-402A-9570-4CD3A559FC16}" type="slidenum">
              <a:rPr lang="en-US" sz="900">
                <a:solidFill>
                  <a:schemeClr val="bg1"/>
                </a:solidFill>
                <a:latin typeface="+mn-lt"/>
                <a:ea typeface="ＭＳ Ｐゴシック" pitchFamily="1" charset="-128"/>
              </a:rPr>
              <a:pPr algn="ctr" defTabSz="1019175"/>
              <a:t>‹#›</a:t>
            </a:fld>
            <a:endParaRPr lang="en-US" sz="900" dirty="0">
              <a:solidFill>
                <a:schemeClr val="bg1"/>
              </a:solidFill>
              <a:latin typeface="+mn-lt"/>
              <a:ea typeface="ＭＳ Ｐゴシック" pitchFamily="1" charset="-128"/>
            </a:endParaRPr>
          </a:p>
        </p:txBody>
      </p:sp>
      <p:sp>
        <p:nvSpPr>
          <p:cNvPr id="4" name="Title Placeholder 1"/>
          <p:cNvSpPr>
            <a:spLocks noGrp="1"/>
          </p:cNvSpPr>
          <p:nvPr>
            <p:ph type="title" hasCustomPrompt="1"/>
          </p:nvPr>
        </p:nvSpPr>
        <p:spPr>
          <a:xfrm>
            <a:off x="822959" y="2394133"/>
            <a:ext cx="12984480" cy="1237637"/>
          </a:xfrm>
          <a:prstGeom prst="rect">
            <a:avLst/>
          </a:prstGeom>
        </p:spPr>
        <p:txBody>
          <a:bodyPr vert="horz" lIns="0" tIns="58613" rIns="0" bIns="58613" rtlCol="0" anchor="b">
            <a:noAutofit/>
          </a:bodyPr>
          <a:lstStyle>
            <a:lvl1pPr algn="l">
              <a:defRPr sz="6000" b="1" i="0">
                <a:solidFill>
                  <a:schemeClr val="bg1"/>
                </a:solidFill>
                <a:latin typeface="+mj-lt"/>
                <a:cs typeface="Arial"/>
              </a:defRPr>
            </a:lvl1pPr>
          </a:lstStyle>
          <a:p>
            <a:r>
              <a:rPr lang="en-US" dirty="0" smtClean="0"/>
              <a:t>Title</a:t>
            </a:r>
            <a:endParaRPr lang="en-US" dirty="0"/>
          </a:p>
        </p:txBody>
      </p:sp>
      <p:sp>
        <p:nvSpPr>
          <p:cNvPr id="7" name="Text Placeholder 24"/>
          <p:cNvSpPr>
            <a:spLocks noGrp="1"/>
          </p:cNvSpPr>
          <p:nvPr>
            <p:ph type="body" sz="quarter" idx="21" hasCustomPrompt="1"/>
          </p:nvPr>
        </p:nvSpPr>
        <p:spPr>
          <a:xfrm>
            <a:off x="1920240" y="7525512"/>
            <a:ext cx="10241280" cy="320040"/>
          </a:xfrm>
          <a:prstGeom prst="rect">
            <a:avLst/>
          </a:prstGeom>
        </p:spPr>
        <p:txBody>
          <a:bodyPr vert="horz" lIns="0" tIns="0" rIns="0" bIns="0" anchor="b"/>
          <a:lstStyle>
            <a:lvl1pPr marL="0" indent="0">
              <a:lnSpc>
                <a:spcPct val="100000"/>
              </a:lnSpc>
              <a:spcBef>
                <a:spcPts val="200"/>
              </a:spcBef>
              <a:buNone/>
              <a:defRPr sz="1000" b="0" i="0" baseline="0">
                <a:solidFill>
                  <a:schemeClr val="bg1"/>
                </a:solidFill>
                <a:latin typeface="+mn-lt"/>
                <a:cs typeface="Arial"/>
              </a:defRPr>
            </a:lvl1pPr>
          </a:lstStyle>
          <a:p>
            <a:pPr lvl="0"/>
            <a:r>
              <a:rPr lang="en-US" dirty="0" smtClean="0"/>
              <a:t>References</a:t>
            </a:r>
            <a:endParaRPr lang="en-US" dirty="0"/>
          </a:p>
        </p:txBody>
      </p:sp>
      <p:sp>
        <p:nvSpPr>
          <p:cNvPr id="12" name="Text Placeholder 11"/>
          <p:cNvSpPr>
            <a:spLocks noGrp="1"/>
          </p:cNvSpPr>
          <p:nvPr>
            <p:ph type="body" sz="quarter" idx="22" hasCustomPrompt="1"/>
          </p:nvPr>
        </p:nvSpPr>
        <p:spPr>
          <a:xfrm>
            <a:off x="822959" y="3630706"/>
            <a:ext cx="12984480" cy="1239281"/>
          </a:xfrm>
          <a:prstGeom prst="rect">
            <a:avLst/>
          </a:prstGeom>
        </p:spPr>
        <p:txBody>
          <a:bodyPr vert="horz" lIns="0" tIns="58613" rIns="0" bIns="58613" anchor="t"/>
          <a:lstStyle>
            <a:lvl1pPr marL="0" indent="0">
              <a:spcBef>
                <a:spcPts val="0"/>
              </a:spcBef>
              <a:buNone/>
              <a:defRPr sz="3600" b="0" i="0">
                <a:solidFill>
                  <a:srgbClr val="FFFFFF"/>
                </a:solidFill>
                <a:latin typeface="+mn-lt"/>
                <a:cs typeface="Arial"/>
              </a:defRPr>
            </a:lvl1pPr>
            <a:lvl2pPr>
              <a:buNone/>
              <a:defRPr sz="4500" b="0" i="0">
                <a:latin typeface="Arial"/>
                <a:cs typeface="Arial"/>
              </a:defRPr>
            </a:lvl2pPr>
            <a:lvl3pPr>
              <a:buNone/>
              <a:defRPr sz="4500" b="0" i="0">
                <a:latin typeface="Arial"/>
                <a:cs typeface="Arial"/>
              </a:defRPr>
            </a:lvl3pPr>
            <a:lvl4pPr>
              <a:buNone/>
              <a:defRPr sz="4500" b="0" i="0">
                <a:latin typeface="Arial"/>
                <a:cs typeface="Arial"/>
              </a:defRPr>
            </a:lvl4pPr>
            <a:lvl5pPr>
              <a:buNone/>
              <a:defRPr sz="4500" b="0" i="0">
                <a:latin typeface="Arial"/>
                <a:cs typeface="Arial"/>
              </a:defRPr>
            </a:lvl5pPr>
          </a:lstStyle>
          <a:p>
            <a:pPr lvl="0"/>
            <a:r>
              <a:rPr lang="en-US" dirty="0" smtClean="0"/>
              <a:t>Subtitle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1" y="7674320"/>
            <a:ext cx="1463038" cy="171232"/>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 y="1779"/>
            <a:ext cx="14630387" cy="1188224"/>
          </a:xfrm>
          <a:prstGeom prst="rect">
            <a:avLst/>
          </a:prstGeom>
        </p:spPr>
      </p:pic>
      <p:cxnSp>
        <p:nvCxnSpPr>
          <p:cNvPr id="12" name="Straight Connector 11"/>
          <p:cNvCxnSpPr/>
          <p:nvPr userDrawn="1"/>
        </p:nvCxnSpPr>
        <p:spPr>
          <a:xfrm>
            <a:off x="0" y="7406640"/>
            <a:ext cx="14630400" cy="1681"/>
          </a:xfrm>
          <a:prstGeom prst="line">
            <a:avLst/>
          </a:prstGeom>
          <a:ln>
            <a:solidFill>
              <a:srgbClr val="878787"/>
            </a:solidFill>
          </a:ln>
        </p:spPr>
        <p:style>
          <a:lnRef idx="1">
            <a:schemeClr val="accent3"/>
          </a:lnRef>
          <a:fillRef idx="0">
            <a:schemeClr val="accent3"/>
          </a:fillRef>
          <a:effectRef idx="0">
            <a:schemeClr val="accent3"/>
          </a:effectRef>
          <a:fontRef idx="minor">
            <a:schemeClr val="tx1"/>
          </a:fontRef>
        </p:style>
      </p:cxnSp>
      <p:sp>
        <p:nvSpPr>
          <p:cNvPr id="13" name="Slide Number Placeholder 3"/>
          <p:cNvSpPr txBox="1">
            <a:spLocks noGrp="1"/>
          </p:cNvSpPr>
          <p:nvPr userDrawn="1"/>
        </p:nvSpPr>
        <p:spPr bwMode="auto">
          <a:xfrm>
            <a:off x="7141803" y="7854696"/>
            <a:ext cx="346794" cy="138499"/>
          </a:xfrm>
          <a:prstGeom prst="rect">
            <a:avLst/>
          </a:prstGeom>
          <a:noFill/>
          <a:ln w="9525">
            <a:noFill/>
            <a:miter lim="800000"/>
            <a:headEnd/>
            <a:tailEnd/>
          </a:ln>
        </p:spPr>
        <p:txBody>
          <a:bodyPr wrap="none" lIns="101870" tIns="0" rIns="101870" bIns="0" anchor="ctr">
            <a:spAutoFit/>
          </a:bodyPr>
          <a:lstStyle/>
          <a:p>
            <a:pPr algn="ctr" defTabSz="1019175"/>
            <a:fld id="{79EC89FC-90DF-402A-9570-4CD3A559FC16}" type="slidenum">
              <a:rPr lang="en-US" sz="900">
                <a:solidFill>
                  <a:srgbClr val="878787"/>
                </a:solidFill>
                <a:latin typeface="+mn-lt"/>
                <a:ea typeface="ＭＳ Ｐゴシック" pitchFamily="1" charset="-128"/>
              </a:rPr>
              <a:pPr algn="ctr" defTabSz="1019175"/>
              <a:t>‹#›</a:t>
            </a:fld>
            <a:endParaRPr lang="en-US" sz="900" dirty="0">
              <a:solidFill>
                <a:srgbClr val="878787"/>
              </a:solidFill>
              <a:latin typeface="+mn-lt"/>
              <a:ea typeface="ＭＳ Ｐゴシック" pitchFamily="1" charset="-128"/>
            </a:endParaRPr>
          </a:p>
        </p:txBody>
      </p:sp>
      <p:sp>
        <p:nvSpPr>
          <p:cNvPr id="7" name="Title Placeholder 6"/>
          <p:cNvSpPr>
            <a:spLocks noGrp="1"/>
          </p:cNvSpPr>
          <p:nvPr>
            <p:ph type="title"/>
          </p:nvPr>
        </p:nvSpPr>
        <p:spPr>
          <a:xfrm>
            <a:off x="822960" y="237744"/>
            <a:ext cx="12984480" cy="841248"/>
          </a:xfrm>
          <a:prstGeom prst="rect">
            <a:avLst/>
          </a:prstGeom>
        </p:spPr>
        <p:txBody>
          <a:bodyPr vert="horz" lIns="0" tIns="0" rIns="0" bIns="0" rtlCol="0" anchor="b" anchorCtr="0">
            <a:noAutofit/>
          </a:bodyPr>
          <a:lstStyle/>
          <a:p>
            <a:endParaRPr lang="en-US" dirty="0"/>
          </a:p>
        </p:txBody>
      </p:sp>
      <p:sp>
        <p:nvSpPr>
          <p:cNvPr id="8" name="Text Placeholder 7"/>
          <p:cNvSpPr>
            <a:spLocks noGrp="1"/>
          </p:cNvSpPr>
          <p:nvPr>
            <p:ph type="body" idx="1"/>
          </p:nvPr>
        </p:nvSpPr>
        <p:spPr>
          <a:xfrm>
            <a:off x="822960" y="1453896"/>
            <a:ext cx="12984480" cy="5760720"/>
          </a:xfrm>
          <a:prstGeom prst="rect">
            <a:avLst/>
          </a:prstGeom>
        </p:spPr>
        <p:txBody>
          <a:bodyPr vert="horz" lIns="0" tIns="0" rIns="0" bIns="0" rtlCol="0">
            <a:normAutofit/>
          </a:bodyPr>
          <a:lstStyle/>
          <a:p>
            <a:pPr lvl="0"/>
            <a:r>
              <a:rPr lang="en-US" dirty="0" smtClean="0"/>
              <a:t>Click to edit Master text styles</a:t>
            </a:r>
          </a:p>
          <a:p>
            <a:pPr lvl="6"/>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344400" y="7674320"/>
            <a:ext cx="1463040" cy="171232"/>
          </a:xfrm>
          <a:prstGeom prst="rect">
            <a:avLst/>
          </a:prstGeom>
        </p:spPr>
      </p:pic>
    </p:spTree>
  </p:cSld>
  <p:clrMap bg1="lt1" tx1="dk1" bg2="lt2" tx2="dk2" accent1="accent1" accent2="accent2" accent3="accent3" accent4="accent4" accent5="accent5" accent6="accent6" hlink="hlink" folHlink="folHlink"/>
  <p:sldLayoutIdLst>
    <p:sldLayoutId id="2147483868" r:id="rId1"/>
    <p:sldLayoutId id="2147483865" r:id="rId2"/>
    <p:sldLayoutId id="2147483867" r:id="rId3"/>
    <p:sldLayoutId id="2147483866" r:id="rId4"/>
    <p:sldLayoutId id="2147483854" r:id="rId5"/>
  </p:sldLayoutIdLst>
  <p:timing>
    <p:tnLst>
      <p:par>
        <p:cTn xmlns:p14="http://schemas.microsoft.com/office/powerpoint/2010/main" id="1" dur="indefinite" restart="never" nodeType="tmRoot"/>
      </p:par>
    </p:tnLst>
  </p:timing>
  <p:txStyles>
    <p:titleStyle>
      <a:lvl1pPr marL="0" marR="0" indent="0" algn="l" defTabSz="586130" rtl="0" eaLnBrk="1" fontAlgn="auto" latinLnBrk="0" hangingPunct="1">
        <a:lnSpc>
          <a:spcPct val="90000"/>
        </a:lnSpc>
        <a:spcBef>
          <a:spcPct val="0"/>
        </a:spcBef>
        <a:spcAft>
          <a:spcPts val="0"/>
        </a:spcAft>
        <a:buClrTx/>
        <a:buSzTx/>
        <a:buFontTx/>
        <a:buNone/>
        <a:tabLst/>
        <a:defRPr sz="3200" b="1" i="0" kern="1200">
          <a:solidFill>
            <a:schemeClr val="bg1"/>
          </a:solidFill>
          <a:latin typeface="+mj-lt"/>
          <a:ea typeface="+mj-ea"/>
          <a:cs typeface="Univers LT Std 45 Light"/>
        </a:defRPr>
      </a:lvl1pPr>
    </p:titleStyle>
    <p:bodyStyle>
      <a:lvl1pPr marL="283464" indent="-283464" algn="l" defTabSz="586130" rtl="0" eaLnBrk="1" latinLnBrk="0" hangingPunct="1">
        <a:spcBef>
          <a:spcPts val="1800"/>
        </a:spcBef>
        <a:buClr>
          <a:schemeClr val="bg2"/>
        </a:buClr>
        <a:buFont typeface="Lucida Grande"/>
        <a:buChar char="●"/>
        <a:defRPr sz="2400" kern="1200">
          <a:solidFill>
            <a:schemeClr val="tx1"/>
          </a:solidFill>
          <a:latin typeface="+mn-lt"/>
          <a:ea typeface="+mn-ea"/>
          <a:cs typeface="+mn-cs"/>
        </a:defRPr>
      </a:lvl1pPr>
      <a:lvl2pPr marL="484632" indent="-256032" algn="l" defTabSz="586130" rtl="0" eaLnBrk="1" latinLnBrk="0" hangingPunct="1">
        <a:spcBef>
          <a:spcPts val="800"/>
        </a:spcBef>
        <a:buClr>
          <a:schemeClr val="tx2"/>
        </a:buClr>
        <a:buSzPct val="100000"/>
        <a:buFont typeface="Arial" panose="020B0604020202020204" pitchFamily="34" charset="0"/>
        <a:buChar char="●"/>
        <a:defRPr sz="2000" kern="1200">
          <a:solidFill>
            <a:schemeClr val="tx1"/>
          </a:solidFill>
          <a:latin typeface="+mn-lt"/>
          <a:ea typeface="+mn-ea"/>
          <a:cs typeface="+mn-cs"/>
        </a:defRPr>
      </a:lvl2pPr>
      <a:lvl3pPr marL="630936" indent="-228600" algn="l" defTabSz="586130" rtl="0" eaLnBrk="1" latinLnBrk="0" hangingPunct="1">
        <a:spcBef>
          <a:spcPts val="800"/>
        </a:spcBef>
        <a:buClr>
          <a:schemeClr val="bg2"/>
        </a:buClr>
        <a:buFont typeface="Lucida Grande"/>
        <a:buChar char="●"/>
        <a:defRPr sz="1800" kern="1200">
          <a:solidFill>
            <a:schemeClr val="tx1"/>
          </a:solidFill>
          <a:latin typeface="+mn-lt"/>
          <a:ea typeface="+mn-ea"/>
          <a:cs typeface="+mn-cs"/>
        </a:defRPr>
      </a:lvl3pPr>
      <a:lvl4pPr marL="740664" indent="-228600" algn="l" defTabSz="586130" rtl="0" eaLnBrk="1" latinLnBrk="0" hangingPunct="1">
        <a:spcBef>
          <a:spcPts val="800"/>
        </a:spcBef>
        <a:buClr>
          <a:schemeClr val="bg2"/>
        </a:buClr>
        <a:buFont typeface="Arial"/>
        <a:buChar char="●"/>
        <a:defRPr sz="1800" kern="1200">
          <a:solidFill>
            <a:schemeClr val="tx1"/>
          </a:solidFill>
          <a:latin typeface="+mn-lt"/>
          <a:ea typeface="+mn-ea"/>
          <a:cs typeface="+mn-cs"/>
        </a:defRPr>
      </a:lvl4pPr>
      <a:lvl5pPr marL="859536" indent="-228600" algn="l" defTabSz="586130" rtl="0" eaLnBrk="1" latinLnBrk="0" hangingPunct="1">
        <a:spcBef>
          <a:spcPts val="800"/>
        </a:spcBef>
        <a:buClr>
          <a:schemeClr val="bg2"/>
        </a:buClr>
        <a:buFont typeface="Arial"/>
        <a:buChar char="●"/>
        <a:defRPr sz="1800" kern="1200">
          <a:solidFill>
            <a:schemeClr val="tx1"/>
          </a:solidFill>
          <a:latin typeface="+mn-lt"/>
          <a:ea typeface="+mn-ea"/>
          <a:cs typeface="+mn-cs"/>
        </a:defRPr>
      </a:lvl5pPr>
      <a:lvl6pPr marL="0" indent="0" algn="l" defTabSz="586130" rtl="0" eaLnBrk="1" latinLnBrk="0" hangingPunct="1">
        <a:spcBef>
          <a:spcPts val="1800"/>
        </a:spcBef>
        <a:buFont typeface="Arial"/>
        <a:buNone/>
        <a:defRPr sz="2400" b="1" kern="1200">
          <a:solidFill>
            <a:schemeClr val="bg2"/>
          </a:solidFill>
          <a:latin typeface="+mn-lt"/>
          <a:ea typeface="+mn-ea"/>
          <a:cs typeface="+mn-cs"/>
        </a:defRPr>
      </a:lvl6pPr>
      <a:lvl7pPr marL="1588" indent="0" algn="l" defTabSz="586130" rtl="0" eaLnBrk="1" latinLnBrk="0" hangingPunct="1">
        <a:spcBef>
          <a:spcPts val="0"/>
        </a:spcBef>
        <a:buFont typeface="Arial"/>
        <a:buNone/>
        <a:defRPr sz="2000" kern="1200">
          <a:solidFill>
            <a:schemeClr val="tx1"/>
          </a:solidFill>
          <a:latin typeface="+mn-lt"/>
          <a:ea typeface="+mn-ea"/>
          <a:cs typeface="+mn-cs"/>
        </a:defRPr>
      </a:lvl7pPr>
      <a:lvl8pPr marL="4395978" indent="-293065" algn="l" defTabSz="586130" rtl="0" eaLnBrk="1" latinLnBrk="0" hangingPunct="1">
        <a:spcBef>
          <a:spcPct val="20000"/>
        </a:spcBef>
        <a:buFont typeface="Arial"/>
        <a:buChar char="•"/>
        <a:defRPr sz="2600" kern="1200">
          <a:solidFill>
            <a:schemeClr val="tx1"/>
          </a:solidFill>
          <a:latin typeface="+mn-lt"/>
          <a:ea typeface="+mn-ea"/>
          <a:cs typeface="+mn-cs"/>
        </a:defRPr>
      </a:lvl8pPr>
      <a:lvl9pPr marL="4982108" indent="-293065" algn="l" defTabSz="586130" rtl="0" eaLnBrk="1" latinLnBrk="0" hangingPunct="1">
        <a:spcBef>
          <a:spcPct val="20000"/>
        </a:spcBef>
        <a:buFont typeface="Arial"/>
        <a:buChar char="•"/>
        <a:defRPr sz="2600" kern="1200">
          <a:solidFill>
            <a:schemeClr val="tx1"/>
          </a:solidFill>
          <a:latin typeface="+mn-lt"/>
          <a:ea typeface="+mn-ea"/>
          <a:cs typeface="+mn-cs"/>
        </a:defRPr>
      </a:lvl9pPr>
    </p:bodyStyle>
    <p:otherStyle>
      <a:defPPr>
        <a:defRPr lang="en-US"/>
      </a:defPPr>
      <a:lvl1pPr marL="0" algn="l" defTabSz="586130" rtl="0" eaLnBrk="1" latinLnBrk="0" hangingPunct="1">
        <a:defRPr sz="2300" kern="1200">
          <a:solidFill>
            <a:schemeClr val="tx1"/>
          </a:solidFill>
          <a:latin typeface="+mn-lt"/>
          <a:ea typeface="+mn-ea"/>
          <a:cs typeface="+mn-cs"/>
        </a:defRPr>
      </a:lvl1pPr>
      <a:lvl2pPr marL="586130" algn="l" defTabSz="586130" rtl="0" eaLnBrk="1" latinLnBrk="0" hangingPunct="1">
        <a:defRPr sz="2300" kern="1200">
          <a:solidFill>
            <a:schemeClr val="tx1"/>
          </a:solidFill>
          <a:latin typeface="+mn-lt"/>
          <a:ea typeface="+mn-ea"/>
          <a:cs typeface="+mn-cs"/>
        </a:defRPr>
      </a:lvl2pPr>
      <a:lvl3pPr marL="1172261" algn="l" defTabSz="586130" rtl="0" eaLnBrk="1" latinLnBrk="0" hangingPunct="1">
        <a:defRPr sz="2300" kern="1200">
          <a:solidFill>
            <a:schemeClr val="tx1"/>
          </a:solidFill>
          <a:latin typeface="+mn-lt"/>
          <a:ea typeface="+mn-ea"/>
          <a:cs typeface="+mn-cs"/>
        </a:defRPr>
      </a:lvl3pPr>
      <a:lvl4pPr marL="1758391" algn="l" defTabSz="586130" rtl="0" eaLnBrk="1" latinLnBrk="0" hangingPunct="1">
        <a:defRPr sz="2300" kern="1200">
          <a:solidFill>
            <a:schemeClr val="tx1"/>
          </a:solidFill>
          <a:latin typeface="+mn-lt"/>
          <a:ea typeface="+mn-ea"/>
          <a:cs typeface="+mn-cs"/>
        </a:defRPr>
      </a:lvl4pPr>
      <a:lvl5pPr marL="2344522" algn="l" defTabSz="586130" rtl="0" eaLnBrk="1" latinLnBrk="0" hangingPunct="1">
        <a:defRPr sz="2300" kern="1200">
          <a:solidFill>
            <a:schemeClr val="tx1"/>
          </a:solidFill>
          <a:latin typeface="+mn-lt"/>
          <a:ea typeface="+mn-ea"/>
          <a:cs typeface="+mn-cs"/>
        </a:defRPr>
      </a:lvl5pPr>
      <a:lvl6pPr marL="2930652" algn="l" defTabSz="586130" rtl="0" eaLnBrk="1" latinLnBrk="0" hangingPunct="1">
        <a:defRPr sz="2300" kern="1200">
          <a:solidFill>
            <a:schemeClr val="tx1"/>
          </a:solidFill>
          <a:latin typeface="+mn-lt"/>
          <a:ea typeface="+mn-ea"/>
          <a:cs typeface="+mn-cs"/>
        </a:defRPr>
      </a:lvl6pPr>
      <a:lvl7pPr marL="3516782" algn="l" defTabSz="586130" rtl="0" eaLnBrk="1" latinLnBrk="0" hangingPunct="1">
        <a:defRPr sz="2300" kern="1200">
          <a:solidFill>
            <a:schemeClr val="tx1"/>
          </a:solidFill>
          <a:latin typeface="+mn-lt"/>
          <a:ea typeface="+mn-ea"/>
          <a:cs typeface="+mn-cs"/>
        </a:defRPr>
      </a:lvl7pPr>
      <a:lvl8pPr marL="4102913" algn="l" defTabSz="586130" rtl="0" eaLnBrk="1" latinLnBrk="0" hangingPunct="1">
        <a:defRPr sz="2300" kern="1200">
          <a:solidFill>
            <a:schemeClr val="tx1"/>
          </a:solidFill>
          <a:latin typeface="+mn-lt"/>
          <a:ea typeface="+mn-ea"/>
          <a:cs typeface="+mn-cs"/>
        </a:defRPr>
      </a:lvl8pPr>
      <a:lvl9pPr marL="4689043" algn="l" defTabSz="586130"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png"/><Relationship Id="rId3"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0.jpg"/></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wmf"/><Relationship Id="rId5" Type="http://schemas.openxmlformats.org/officeDocument/2006/relationships/image" Target="../media/image7.wmf"/><Relationship Id="rId6" Type="http://schemas.openxmlformats.org/officeDocument/2006/relationships/image" Target="../media/image8.wmf"/><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9" Type="http://schemas.openxmlformats.org/officeDocument/2006/relationships/image" Target="../media/image6.wmf"/><Relationship Id="rId20" Type="http://schemas.openxmlformats.org/officeDocument/2006/relationships/image" Target="../media/image26.png"/><Relationship Id="rId21" Type="http://schemas.openxmlformats.org/officeDocument/2006/relationships/image" Target="../media/image27.png"/><Relationship Id="rId22" Type="http://schemas.openxmlformats.org/officeDocument/2006/relationships/image" Target="../media/image28.png"/><Relationship Id="rId23" Type="http://schemas.openxmlformats.org/officeDocument/2006/relationships/image" Target="../media/image29.png"/><Relationship Id="rId24" Type="http://schemas.openxmlformats.org/officeDocument/2006/relationships/image" Target="../media/image30.wmf"/><Relationship Id="rId25" Type="http://schemas.openxmlformats.org/officeDocument/2006/relationships/image" Target="../media/image31.png"/><Relationship Id="rId26" Type="http://schemas.openxmlformats.org/officeDocument/2006/relationships/image" Target="../media/image32.png"/><Relationship Id="rId27" Type="http://schemas.openxmlformats.org/officeDocument/2006/relationships/image" Target="../media/image33.png"/><Relationship Id="rId10" Type="http://schemas.openxmlformats.org/officeDocument/2006/relationships/image" Target="../media/image7.wmf"/><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13.png"/><Relationship Id="rId15" Type="http://schemas.openxmlformats.org/officeDocument/2006/relationships/image" Target="../media/image22.png"/><Relationship Id="rId16" Type="http://schemas.openxmlformats.org/officeDocument/2006/relationships/image" Target="../media/image23.jpg"/><Relationship Id="rId17" Type="http://schemas.openxmlformats.org/officeDocument/2006/relationships/image" Target="../media/image8.wmf"/><Relationship Id="rId18" Type="http://schemas.openxmlformats.org/officeDocument/2006/relationships/image" Target="../media/image24.wmf"/><Relationship Id="rId1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jp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8.jpg"/></Relationships>
</file>

<file path=ppt/slides/_rels/slide7.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jpg"/><Relationship Id="rId6" Type="http://schemas.openxmlformats.org/officeDocument/2006/relationships/image" Target="../media/image42.jpg"/><Relationship Id="rId7" Type="http://schemas.openxmlformats.org/officeDocument/2006/relationships/image" Target="../media/image43.jp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Practical and scalable PoP strategies for brand development, conversion, and ROI</a:t>
            </a:r>
            <a:endParaRPr lang="en-US" dirty="0"/>
          </a:p>
        </p:txBody>
      </p:sp>
      <p:sp>
        <p:nvSpPr>
          <p:cNvPr id="2" name="Title 1"/>
          <p:cNvSpPr>
            <a:spLocks noGrp="1"/>
          </p:cNvSpPr>
          <p:nvPr>
            <p:ph type="title"/>
          </p:nvPr>
        </p:nvSpPr>
        <p:spPr/>
        <p:txBody>
          <a:bodyPr/>
          <a:lstStyle/>
          <a:p>
            <a:r>
              <a:rPr lang="en-US" dirty="0" smtClean="0"/>
              <a:t>Creating a “Lottery Experience of the NOW”</a:t>
            </a:r>
            <a:endParaRPr lang="en-US" dirty="0"/>
          </a:p>
        </p:txBody>
      </p:sp>
    </p:spTree>
    <p:extLst>
      <p:ext uri="{BB962C8B-B14F-4D97-AF65-F5344CB8AC3E}">
        <p14:creationId xmlns:p14="http://schemas.microsoft.com/office/powerpoint/2010/main" val="6708015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21"/>
          </p:nvPr>
        </p:nvSpPr>
        <p:spPr/>
        <p:txBody>
          <a:bodyPr/>
          <a:lstStyle/>
          <a:p>
            <a:endParaRPr lang="en-US" dirty="0"/>
          </a:p>
        </p:txBody>
      </p:sp>
      <p:sp>
        <p:nvSpPr>
          <p:cNvPr id="3" name="Title 2"/>
          <p:cNvSpPr>
            <a:spLocks noGrp="1"/>
          </p:cNvSpPr>
          <p:nvPr>
            <p:ph type="title"/>
          </p:nvPr>
        </p:nvSpPr>
        <p:spPr/>
        <p:txBody>
          <a:bodyPr/>
          <a:lstStyle/>
          <a:p>
            <a:r>
              <a:rPr lang="en-US" dirty="0" smtClean="0"/>
              <a:t>The Future is Today – The Digital Store/Digital Branch is Here</a:t>
            </a:r>
            <a:endParaRPr lang="en-US" dirty="0"/>
          </a:p>
        </p:txBody>
      </p:sp>
      <p:sp>
        <p:nvSpPr>
          <p:cNvPr id="4" name="Content Placeholder 3"/>
          <p:cNvSpPr>
            <a:spLocks noGrp="1"/>
          </p:cNvSpPr>
          <p:nvPr>
            <p:ph sz="quarter" idx="22"/>
          </p:nvPr>
        </p:nvSpPr>
        <p:spPr/>
        <p:txBody>
          <a:bodyPr>
            <a:normAutofit/>
          </a:bodyPr>
          <a:lstStyle/>
          <a:p>
            <a:pPr marL="404813" indent="-404813"/>
            <a:r>
              <a:rPr lang="en-US" sz="3600" dirty="0" smtClean="0"/>
              <a:t>We’ve reached a tipping point of scaled deployments</a:t>
            </a:r>
          </a:p>
          <a:p>
            <a:pPr marL="404813" indent="-404813"/>
            <a:r>
              <a:rPr lang="en-US" sz="3600" dirty="0" smtClean="0"/>
              <a:t>The technology is stable, cost effective, and highly evolved</a:t>
            </a:r>
          </a:p>
          <a:p>
            <a:pPr marL="404813" indent="-404813"/>
            <a:r>
              <a:rPr lang="en-US" sz="3600" dirty="0" smtClean="0"/>
              <a:t>Retail and Banking industries are seeing ROI (and ROO)</a:t>
            </a:r>
          </a:p>
        </p:txBody>
      </p:sp>
      <p:sp>
        <p:nvSpPr>
          <p:cNvPr id="12" name="TextBox 11"/>
          <p:cNvSpPr txBox="1"/>
          <p:nvPr/>
        </p:nvSpPr>
        <p:spPr>
          <a:xfrm>
            <a:off x="1276191" y="3988501"/>
            <a:ext cx="3210815" cy="1107996"/>
          </a:xfrm>
          <a:prstGeom prst="rect">
            <a:avLst/>
          </a:prstGeom>
          <a:noFill/>
        </p:spPr>
        <p:txBody>
          <a:bodyPr wrap="square" lIns="0" tIns="0" rIns="0" bIns="0" rtlCol="0">
            <a:spAutoFit/>
          </a:bodyPr>
          <a:lstStyle/>
          <a:p>
            <a:r>
              <a:rPr lang="en-US" sz="7200" dirty="0" smtClean="0">
                <a:solidFill>
                  <a:schemeClr val="tx2"/>
                </a:solidFill>
                <a:latin typeface="+mn-lt"/>
              </a:rPr>
              <a:t>1.4</a:t>
            </a:r>
            <a:r>
              <a:rPr lang="en-US" sz="4400" dirty="0" smtClean="0">
                <a:solidFill>
                  <a:schemeClr val="tx2"/>
                </a:solidFill>
                <a:latin typeface="+mn-lt"/>
              </a:rPr>
              <a:t>million+</a:t>
            </a:r>
            <a:endParaRPr lang="en-US" sz="1600" dirty="0">
              <a:solidFill>
                <a:schemeClr val="bg1">
                  <a:lumMod val="50000"/>
                </a:schemeClr>
              </a:solidFill>
              <a:latin typeface="+mn-lt"/>
            </a:endParaRPr>
          </a:p>
        </p:txBody>
      </p:sp>
      <p:sp>
        <p:nvSpPr>
          <p:cNvPr id="14" name="TextBox 13"/>
          <p:cNvSpPr txBox="1"/>
          <p:nvPr/>
        </p:nvSpPr>
        <p:spPr>
          <a:xfrm>
            <a:off x="2813228" y="4900335"/>
            <a:ext cx="1301638" cy="461665"/>
          </a:xfrm>
          <a:prstGeom prst="rect">
            <a:avLst/>
          </a:prstGeom>
          <a:noFill/>
        </p:spPr>
        <p:txBody>
          <a:bodyPr wrap="square" lIns="0" tIns="0" rIns="0" bIns="0" rtlCol="0">
            <a:spAutoFit/>
          </a:bodyPr>
          <a:lstStyle/>
          <a:p>
            <a:pPr algn="r"/>
            <a:r>
              <a:rPr lang="en-US" sz="3000" dirty="0" smtClean="0">
                <a:solidFill>
                  <a:schemeClr val="bg1">
                    <a:lumMod val="50000"/>
                  </a:schemeClr>
                </a:solidFill>
                <a:latin typeface="+mn-lt"/>
              </a:rPr>
              <a:t>devices</a:t>
            </a:r>
            <a:endParaRPr lang="en-US" sz="2200" baseline="30000" dirty="0">
              <a:solidFill>
                <a:schemeClr val="bg1">
                  <a:lumMod val="50000"/>
                </a:schemeClr>
              </a:solidFill>
              <a:latin typeface="+mn-lt"/>
            </a:endParaRPr>
          </a:p>
        </p:txBody>
      </p:sp>
      <p:sp>
        <p:nvSpPr>
          <p:cNvPr id="17" name="TextBox 16"/>
          <p:cNvSpPr txBox="1"/>
          <p:nvPr/>
        </p:nvSpPr>
        <p:spPr>
          <a:xfrm>
            <a:off x="5788758" y="3988501"/>
            <a:ext cx="2151230" cy="1107996"/>
          </a:xfrm>
          <a:prstGeom prst="rect">
            <a:avLst/>
          </a:prstGeom>
          <a:noFill/>
        </p:spPr>
        <p:txBody>
          <a:bodyPr wrap="square" lIns="0" tIns="0" rIns="0" bIns="0" rtlCol="0">
            <a:spAutoFit/>
          </a:bodyPr>
          <a:lstStyle/>
          <a:p>
            <a:r>
              <a:rPr lang="en-US" sz="7200" dirty="0" smtClean="0">
                <a:solidFill>
                  <a:schemeClr val="tx2"/>
                </a:solidFill>
                <a:latin typeface="+mn-lt"/>
              </a:rPr>
              <a:t>300</a:t>
            </a:r>
            <a:r>
              <a:rPr lang="en-US" sz="4400" dirty="0" smtClean="0">
                <a:solidFill>
                  <a:schemeClr val="tx2"/>
                </a:solidFill>
                <a:latin typeface="+mn-lt"/>
              </a:rPr>
              <a:t>k+</a:t>
            </a:r>
            <a:endParaRPr lang="en-US" sz="4400" dirty="0">
              <a:solidFill>
                <a:schemeClr val="tx2"/>
              </a:solidFill>
              <a:latin typeface="+mn-lt"/>
            </a:endParaRPr>
          </a:p>
        </p:txBody>
      </p:sp>
      <p:sp>
        <p:nvSpPr>
          <p:cNvPr id="18" name="TextBox 17"/>
          <p:cNvSpPr txBox="1"/>
          <p:nvPr/>
        </p:nvSpPr>
        <p:spPr>
          <a:xfrm>
            <a:off x="6408774" y="4900335"/>
            <a:ext cx="1237518" cy="461665"/>
          </a:xfrm>
          <a:prstGeom prst="rect">
            <a:avLst/>
          </a:prstGeom>
          <a:noFill/>
        </p:spPr>
        <p:txBody>
          <a:bodyPr wrap="square" lIns="0" tIns="0" rIns="0" bIns="0" rtlCol="0">
            <a:spAutoFit/>
          </a:bodyPr>
          <a:lstStyle/>
          <a:p>
            <a:r>
              <a:rPr lang="en-US" sz="3000" dirty="0" smtClean="0">
                <a:solidFill>
                  <a:schemeClr val="bg1">
                    <a:lumMod val="50000"/>
                  </a:schemeClr>
                </a:solidFill>
                <a:latin typeface="+mn-lt"/>
              </a:rPr>
              <a:t>venues</a:t>
            </a:r>
            <a:endParaRPr lang="en-US" sz="3000" baseline="30000" dirty="0">
              <a:solidFill>
                <a:schemeClr val="bg1">
                  <a:lumMod val="50000"/>
                </a:schemeClr>
              </a:solidFill>
              <a:latin typeface="+mn-lt"/>
            </a:endParaRPr>
          </a:p>
        </p:txBody>
      </p:sp>
      <p:sp>
        <p:nvSpPr>
          <p:cNvPr id="19" name="TextBox 18"/>
          <p:cNvSpPr txBox="1"/>
          <p:nvPr/>
        </p:nvSpPr>
        <p:spPr>
          <a:xfrm>
            <a:off x="9636925" y="3988501"/>
            <a:ext cx="3467296" cy="1107996"/>
          </a:xfrm>
          <a:prstGeom prst="rect">
            <a:avLst/>
          </a:prstGeom>
          <a:noFill/>
        </p:spPr>
        <p:txBody>
          <a:bodyPr wrap="square" lIns="0" tIns="0" rIns="0" bIns="0" rtlCol="0">
            <a:spAutoFit/>
          </a:bodyPr>
          <a:lstStyle/>
          <a:p>
            <a:r>
              <a:rPr lang="en-US" sz="7200" dirty="0" smtClean="0">
                <a:solidFill>
                  <a:schemeClr val="tx2"/>
                </a:solidFill>
                <a:latin typeface="+mn-lt"/>
              </a:rPr>
              <a:t>500</a:t>
            </a:r>
            <a:r>
              <a:rPr lang="en-US" sz="4400" dirty="0" smtClean="0">
                <a:solidFill>
                  <a:schemeClr val="tx2"/>
                </a:solidFill>
                <a:latin typeface="+mn-lt"/>
              </a:rPr>
              <a:t>million+</a:t>
            </a:r>
            <a:endParaRPr lang="en-US" sz="1600" dirty="0">
              <a:solidFill>
                <a:schemeClr val="bg1">
                  <a:lumMod val="50000"/>
                </a:schemeClr>
              </a:solidFill>
              <a:latin typeface="+mn-lt"/>
            </a:endParaRPr>
          </a:p>
        </p:txBody>
      </p:sp>
      <p:sp>
        <p:nvSpPr>
          <p:cNvPr id="20" name="TextBox 19"/>
          <p:cNvSpPr txBox="1"/>
          <p:nvPr/>
        </p:nvSpPr>
        <p:spPr>
          <a:xfrm>
            <a:off x="9966615" y="4900335"/>
            <a:ext cx="2774799" cy="461665"/>
          </a:xfrm>
          <a:prstGeom prst="rect">
            <a:avLst/>
          </a:prstGeom>
          <a:noFill/>
        </p:spPr>
        <p:txBody>
          <a:bodyPr wrap="square" lIns="0" tIns="0" rIns="0" bIns="0" rtlCol="0">
            <a:spAutoFit/>
          </a:bodyPr>
          <a:lstStyle/>
          <a:p>
            <a:pPr algn="r"/>
            <a:r>
              <a:rPr lang="en-US" sz="3000" dirty="0" smtClean="0">
                <a:solidFill>
                  <a:schemeClr val="bg1">
                    <a:lumMod val="50000"/>
                  </a:schemeClr>
                </a:solidFill>
                <a:latin typeface="+mn-lt"/>
              </a:rPr>
              <a:t>daily consumers</a:t>
            </a:r>
            <a:endParaRPr lang="en-US" sz="2200" baseline="30000" dirty="0">
              <a:solidFill>
                <a:schemeClr val="bg1">
                  <a:lumMod val="50000"/>
                </a:schemeClr>
              </a:solidFill>
              <a:latin typeface="+mn-lt"/>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716" y="5284381"/>
            <a:ext cx="1720907" cy="1716437"/>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7242" y="5499159"/>
            <a:ext cx="3067619" cy="1156822"/>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t="9236" b="-120"/>
          <a:stretch/>
        </p:blipFill>
        <p:spPr>
          <a:xfrm>
            <a:off x="9387340" y="5497032"/>
            <a:ext cx="4306824" cy="1243584"/>
          </a:xfrm>
          <a:prstGeom prst="rect">
            <a:avLst/>
          </a:prstGeom>
        </p:spPr>
      </p:pic>
    </p:spTree>
    <p:extLst>
      <p:ext uri="{BB962C8B-B14F-4D97-AF65-F5344CB8AC3E}">
        <p14:creationId xmlns:p14="http://schemas.microsoft.com/office/powerpoint/2010/main" val="7132497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p:cNvSpPr>
            <a:spLocks noGrp="1"/>
          </p:cNvSpPr>
          <p:nvPr>
            <p:ph type="body" sz="quarter" idx="21"/>
          </p:nvPr>
        </p:nvSpPr>
        <p:spPr/>
        <p:txBody>
          <a:bodyPr/>
          <a:lstStyle/>
          <a:p>
            <a:r>
              <a:rPr lang="en-US" dirty="0" smtClean="0"/>
              <a:t>Source: Platt Institute. Checkout TV Ad Recall Study, The Nielsen Company 2010. Radio, and Print Recall - Media Dynamics 2006, TV Recall TV Dimensions, 2014 Information/comparisons to be used directionally. Rosetta Stone</a:t>
            </a:r>
            <a:r>
              <a:rPr lang="en-US" baseline="30000" dirty="0" smtClean="0"/>
              <a:t>®</a:t>
            </a:r>
            <a:r>
              <a:rPr lang="en-US" dirty="0" smtClean="0"/>
              <a:t> deployment in Best Buy.</a:t>
            </a:r>
            <a:endParaRPr lang="en-US" dirty="0"/>
          </a:p>
        </p:txBody>
      </p:sp>
      <p:sp>
        <p:nvSpPr>
          <p:cNvPr id="73" name="Title 1"/>
          <p:cNvSpPr>
            <a:spLocks noGrp="1"/>
          </p:cNvSpPr>
          <p:nvPr>
            <p:ph type="title"/>
          </p:nvPr>
        </p:nvSpPr>
        <p:spPr/>
        <p:txBody>
          <a:bodyPr/>
          <a:lstStyle/>
          <a:p>
            <a:r>
              <a:rPr lang="en-US" smtClean="0"/>
              <a:t>Digital Engagement Changes Behavior and Delivers ROI and ROO</a:t>
            </a:r>
            <a:endParaRPr lang="en-US" dirty="0"/>
          </a:p>
        </p:txBody>
      </p:sp>
      <p:graphicFrame>
        <p:nvGraphicFramePr>
          <p:cNvPr id="8" name="Content Placeholder 7"/>
          <p:cNvGraphicFramePr>
            <a:graphicFrameLocks noGrp="1"/>
          </p:cNvGraphicFramePr>
          <p:nvPr>
            <p:ph sz="quarter" idx="22"/>
            <p:extLst>
              <p:ext uri="{D42A27DB-BD31-4B8C-83A1-F6EECF244321}">
                <p14:modId xmlns:p14="http://schemas.microsoft.com/office/powerpoint/2010/main" val="910107537"/>
              </p:ext>
            </p:extLst>
          </p:nvPr>
        </p:nvGraphicFramePr>
        <p:xfrm>
          <a:off x="822325" y="1454150"/>
          <a:ext cx="12283849" cy="5739494"/>
        </p:xfrm>
        <a:graphic>
          <a:graphicData uri="http://schemas.openxmlformats.org/drawingml/2006/table">
            <a:tbl>
              <a:tblPr firstRow="1" bandRow="1">
                <a:tableStyleId>{5C22544A-7EE6-4342-B048-85BDC9FD1C3A}</a:tableStyleId>
              </a:tblPr>
              <a:tblGrid>
                <a:gridCol w="5831793"/>
                <a:gridCol w="6452056"/>
              </a:tblGrid>
              <a:tr h="563653">
                <a:tc>
                  <a:txBody>
                    <a:bodyPr/>
                    <a:lstStyle/>
                    <a:p>
                      <a:r>
                        <a:rPr lang="en-US" sz="2800" b="0" dirty="0" smtClean="0"/>
                        <a:t>Banking</a:t>
                      </a:r>
                      <a:endParaRPr lang="en-US" sz="2800" b="0" dirty="0"/>
                    </a:p>
                  </a:txBody>
                  <a:tcPr marL="96819" marR="96819" marT="48409" marB="48409"/>
                </a:tc>
                <a:tc>
                  <a:txBody>
                    <a:bodyPr/>
                    <a:lstStyle/>
                    <a:p>
                      <a:r>
                        <a:rPr lang="en-US" sz="2800" b="0" dirty="0" smtClean="0"/>
                        <a:t>Retail</a:t>
                      </a:r>
                      <a:endParaRPr lang="en-US" sz="2800" b="0" dirty="0"/>
                    </a:p>
                  </a:txBody>
                  <a:tcPr marL="96819" marR="96819" marT="48409" marB="48409"/>
                </a:tc>
              </a:tr>
              <a:tr h="2429422">
                <a:tc>
                  <a:txBody>
                    <a:bodyPr/>
                    <a:lstStyle/>
                    <a:p>
                      <a:pPr marL="0" marR="0" lvl="0" indent="0" algn="l" defTabSz="4029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smtClean="0">
                          <a:ln>
                            <a:noFill/>
                          </a:ln>
                          <a:solidFill>
                            <a:schemeClr val="tx1">
                              <a:lumMod val="75000"/>
                              <a:lumOff val="25000"/>
                            </a:schemeClr>
                          </a:solidFill>
                          <a:effectLst/>
                          <a:uLnTx/>
                          <a:uFillTx/>
                          <a:latin typeface="+mn-lt"/>
                          <a:ea typeface="+mn-ea"/>
                          <a:cs typeface="Arial" panose="020B0604020202020204" pitchFamily="34" charset="0"/>
                        </a:rPr>
                        <a:t>77% </a:t>
                      </a:r>
                      <a:r>
                        <a:rPr kumimoji="0" lang="en-CA" sz="2800" b="0" i="0" u="none" strike="noStrike" kern="1200" cap="none" spc="0" normalizeH="0" baseline="0" noProof="0" dirty="0" smtClean="0">
                          <a:ln>
                            <a:noFill/>
                          </a:ln>
                          <a:solidFill>
                            <a:schemeClr val="tx1">
                              <a:lumMod val="75000"/>
                              <a:lumOff val="25000"/>
                            </a:schemeClr>
                          </a:solidFill>
                          <a:effectLst/>
                          <a:uLnTx/>
                          <a:uFillTx/>
                          <a:latin typeface="+mn-lt"/>
                          <a:ea typeface="+mn-ea"/>
                          <a:cs typeface="Arial" panose="020B0604020202020204" pitchFamily="34" charset="0"/>
                        </a:rPr>
                        <a:t>of people who recall digital signage perceive their bank as innovative</a:t>
                      </a:r>
                    </a:p>
                  </a:txBody>
                  <a:tcPr marL="96819" marR="96819" marT="48409" marB="48409"/>
                </a:tc>
                <a:tc>
                  <a:txBody>
                    <a:bodyPr/>
                    <a:lstStyle/>
                    <a:p>
                      <a:pPr marL="0" marR="0" lvl="0" indent="0" algn="l" defTabSz="402900" rtl="0" eaLnBrk="1" fontAlgn="auto" latinLnBrk="0" hangingPunct="1">
                        <a:lnSpc>
                          <a:spcPct val="100000"/>
                        </a:lnSpc>
                        <a:spcBef>
                          <a:spcPts val="0"/>
                        </a:spcBef>
                        <a:spcAft>
                          <a:spcPts val="0"/>
                        </a:spcAft>
                        <a:buClrTx/>
                        <a:buSzTx/>
                        <a:buFontTx/>
                        <a:buNone/>
                        <a:tabLst/>
                        <a:defRPr/>
                      </a:pPr>
                      <a:r>
                        <a:rPr lang="en-US" sz="3200" b="1" dirty="0" smtClean="0">
                          <a:latin typeface="+mn-lt"/>
                        </a:rPr>
                        <a:t>60% </a:t>
                      </a:r>
                      <a:r>
                        <a:rPr lang="en-US" sz="2800" dirty="0" smtClean="0">
                          <a:latin typeface="+mn-lt"/>
                        </a:rPr>
                        <a:t>Average Ad Recall</a:t>
                      </a:r>
                    </a:p>
                    <a:p>
                      <a:pPr lvl="0"/>
                      <a:r>
                        <a:rPr lang="en-US" sz="2800" kern="1200" dirty="0" smtClean="0">
                          <a:solidFill>
                            <a:schemeClr val="dk1"/>
                          </a:solidFill>
                          <a:effectLst/>
                          <a:latin typeface="+mn-lt"/>
                          <a:ea typeface="+mn-ea"/>
                          <a:cs typeface="+mn-cs"/>
                        </a:rPr>
                        <a:t>vs.</a:t>
                      </a:r>
                    </a:p>
                    <a:p>
                      <a:pPr lvl="0"/>
                      <a:r>
                        <a:rPr lang="en-US" sz="2300" b="1" kern="1200" dirty="0" smtClean="0">
                          <a:solidFill>
                            <a:schemeClr val="dk1"/>
                          </a:solidFill>
                          <a:effectLst/>
                          <a:latin typeface="+mn-lt"/>
                          <a:ea typeface="+mn-ea"/>
                          <a:cs typeface="+mn-cs"/>
                        </a:rPr>
                        <a:t>17% </a:t>
                      </a:r>
                      <a:r>
                        <a:rPr lang="en-US" sz="2300" kern="1200" dirty="0" smtClean="0">
                          <a:solidFill>
                            <a:schemeClr val="dk1"/>
                          </a:solidFill>
                          <a:effectLst/>
                          <a:latin typeface="+mn-lt"/>
                          <a:ea typeface="+mn-ea"/>
                          <a:cs typeface="+mn-cs"/>
                        </a:rPr>
                        <a:t>Network TV</a:t>
                      </a:r>
                    </a:p>
                    <a:p>
                      <a:pPr lvl="0"/>
                      <a:r>
                        <a:rPr lang="en-US" sz="2300" b="1" kern="1200" dirty="0" smtClean="0">
                          <a:solidFill>
                            <a:schemeClr val="dk1"/>
                          </a:solidFill>
                          <a:effectLst/>
                          <a:latin typeface="+mn-lt"/>
                          <a:ea typeface="+mn-ea"/>
                          <a:cs typeface="+mn-cs"/>
                        </a:rPr>
                        <a:t>18% </a:t>
                      </a:r>
                      <a:r>
                        <a:rPr lang="en-US" sz="2300" kern="1200" dirty="0" smtClean="0">
                          <a:solidFill>
                            <a:schemeClr val="dk1"/>
                          </a:solidFill>
                          <a:effectLst/>
                          <a:latin typeface="+mn-lt"/>
                          <a:ea typeface="+mn-ea"/>
                          <a:cs typeface="+mn-cs"/>
                        </a:rPr>
                        <a:t>Radio</a:t>
                      </a:r>
                    </a:p>
                    <a:p>
                      <a:pPr lvl="0"/>
                      <a:r>
                        <a:rPr lang="en-US" sz="2300" b="1" kern="1200" dirty="0" smtClean="0">
                          <a:solidFill>
                            <a:schemeClr val="dk1"/>
                          </a:solidFill>
                          <a:effectLst/>
                          <a:latin typeface="+mn-lt"/>
                          <a:ea typeface="+mn-ea"/>
                          <a:cs typeface="+mn-cs"/>
                        </a:rPr>
                        <a:t>20% </a:t>
                      </a:r>
                      <a:r>
                        <a:rPr lang="en-US" sz="2300" kern="1200" dirty="0" smtClean="0">
                          <a:solidFill>
                            <a:schemeClr val="dk1"/>
                          </a:solidFill>
                          <a:effectLst/>
                          <a:latin typeface="+mn-lt"/>
                          <a:ea typeface="+mn-ea"/>
                          <a:cs typeface="+mn-cs"/>
                        </a:rPr>
                        <a:t>Print Ad</a:t>
                      </a:r>
                    </a:p>
                  </a:txBody>
                  <a:tcPr marL="96819" marR="96819" marT="48409" marB="48409"/>
                </a:tc>
              </a:tr>
              <a:tr h="1745958">
                <a:tc>
                  <a:txBody>
                    <a:bodyPr/>
                    <a:lstStyle/>
                    <a:p>
                      <a:pPr marL="0" marR="0" lvl="0" indent="0" algn="l" defTabSz="4029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chemeClr val="tx1">
                              <a:lumMod val="75000"/>
                              <a:lumOff val="25000"/>
                            </a:schemeClr>
                          </a:solidFill>
                          <a:effectLst/>
                          <a:uLnTx/>
                          <a:uFillTx/>
                          <a:latin typeface="+mn-lt"/>
                          <a:ea typeface="Roboto" panose="02000000000000000000" pitchFamily="2" charset="0"/>
                          <a:cs typeface="+mn-cs"/>
                        </a:rPr>
                        <a:t>Increase in product awareness  from 22% to </a:t>
                      </a:r>
                      <a:r>
                        <a:rPr kumimoji="0" lang="en-US" sz="3200" b="1" i="0" u="none" strike="noStrike" kern="1200" cap="none" spc="0" normalizeH="0" baseline="0" noProof="0" dirty="0" smtClean="0">
                          <a:ln>
                            <a:noFill/>
                          </a:ln>
                          <a:solidFill>
                            <a:schemeClr val="tx1">
                              <a:lumMod val="75000"/>
                              <a:lumOff val="25000"/>
                            </a:schemeClr>
                          </a:solidFill>
                          <a:effectLst/>
                          <a:uLnTx/>
                          <a:uFillTx/>
                          <a:latin typeface="+mn-lt"/>
                          <a:ea typeface="Roboto" panose="02000000000000000000" pitchFamily="2" charset="0"/>
                          <a:cs typeface="+mn-cs"/>
                        </a:rPr>
                        <a:t>45%</a:t>
                      </a:r>
                    </a:p>
                  </a:txBody>
                  <a:tcPr marL="96819" marR="96819" marT="48409" marB="48409"/>
                </a:tc>
                <a:tc>
                  <a:txBody>
                    <a:bodyPr/>
                    <a:lstStyle/>
                    <a:p>
                      <a:r>
                        <a:rPr lang="en-US" sz="2800" b="0" kern="1200" dirty="0" smtClean="0">
                          <a:solidFill>
                            <a:schemeClr val="dk1"/>
                          </a:solidFill>
                          <a:latin typeface="+mn-lt"/>
                          <a:ea typeface="+mn-ea"/>
                          <a:cs typeface="+mn-cs"/>
                        </a:rPr>
                        <a:t>Digital Signage reduces perceived waiting times at checkout by as much as </a:t>
                      </a:r>
                      <a:r>
                        <a:rPr lang="en-US" sz="3200" b="1" kern="1200" dirty="0" smtClean="0">
                          <a:solidFill>
                            <a:schemeClr val="dk1"/>
                          </a:solidFill>
                          <a:latin typeface="+mn-lt"/>
                          <a:ea typeface="+mn-ea"/>
                          <a:cs typeface="+mn-cs"/>
                        </a:rPr>
                        <a:t>35%</a:t>
                      </a:r>
                      <a:endParaRPr lang="en-US" sz="3200" b="1" dirty="0"/>
                    </a:p>
                  </a:txBody>
                  <a:tcPr marL="96819" marR="96819" marT="48409" marB="48409"/>
                </a:tc>
              </a:tr>
              <a:tr h="1000461">
                <a:tc>
                  <a:txBody>
                    <a:bodyPr/>
                    <a:lstStyle/>
                    <a:p>
                      <a:pPr marL="0" marR="0" lvl="0" indent="0" algn="l" defTabSz="4029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tx1">
                              <a:lumMod val="75000"/>
                              <a:lumOff val="25000"/>
                            </a:schemeClr>
                          </a:solidFill>
                          <a:effectLst/>
                          <a:uLnTx/>
                          <a:uFillTx/>
                          <a:latin typeface="+mn-lt"/>
                          <a:ea typeface="Roboto" panose="02000000000000000000" pitchFamily="2" charset="0"/>
                          <a:cs typeface="+mn-cs"/>
                        </a:rPr>
                        <a:t>30% </a:t>
                      </a:r>
                      <a:r>
                        <a:rPr kumimoji="0" lang="en-US" sz="2800" b="0" i="0" u="none" strike="noStrike" kern="1200" cap="none" spc="0" normalizeH="0" baseline="0" noProof="0" dirty="0" smtClean="0">
                          <a:ln>
                            <a:noFill/>
                          </a:ln>
                          <a:solidFill>
                            <a:schemeClr val="tx1">
                              <a:lumMod val="75000"/>
                              <a:lumOff val="25000"/>
                            </a:schemeClr>
                          </a:solidFill>
                          <a:effectLst/>
                          <a:uLnTx/>
                          <a:uFillTx/>
                          <a:latin typeface="+mn-lt"/>
                          <a:ea typeface="Roboto" panose="02000000000000000000" pitchFamily="2" charset="0"/>
                          <a:cs typeface="+mn-cs"/>
                        </a:rPr>
                        <a:t>increase in credit card sales</a:t>
                      </a:r>
                    </a:p>
                  </a:txBody>
                  <a:tcPr marL="96819" marR="96819" marT="48409" marB="48409"/>
                </a:tc>
                <a:tc>
                  <a:txBody>
                    <a:bodyPr/>
                    <a:lstStyle/>
                    <a:p>
                      <a:r>
                        <a:rPr lang="en-US" sz="3200" b="1" i="0" u="none" strike="noStrike" kern="1200" baseline="0" dirty="0" smtClean="0">
                          <a:solidFill>
                            <a:schemeClr val="dk1"/>
                          </a:solidFill>
                          <a:latin typeface="+mn-lt"/>
                          <a:ea typeface="+mn-ea"/>
                          <a:cs typeface="+mn-cs"/>
                        </a:rPr>
                        <a:t>28%</a:t>
                      </a:r>
                      <a:r>
                        <a:rPr lang="en-US" sz="2800" b="0" i="0" u="none" strike="noStrike" kern="1200" baseline="0" dirty="0" smtClean="0">
                          <a:solidFill>
                            <a:schemeClr val="dk1"/>
                          </a:solidFill>
                          <a:latin typeface="+mn-lt"/>
                          <a:ea typeface="+mn-ea"/>
                          <a:cs typeface="+mn-cs"/>
                        </a:rPr>
                        <a:t> average sales lift from Product TV</a:t>
                      </a:r>
                      <a:endParaRPr lang="en-US" sz="3600" b="0" dirty="0">
                        <a:solidFill>
                          <a:srgbClr val="CF519D"/>
                        </a:solidFill>
                      </a:endParaRPr>
                    </a:p>
                  </a:txBody>
                  <a:tcPr marL="96819" marR="96819" marT="48409" marB="48409"/>
                </a:tc>
              </a:tr>
            </a:tbl>
          </a:graphicData>
        </a:graphic>
      </p:graphicFrame>
    </p:spTree>
    <p:extLst>
      <p:ext uri="{BB962C8B-B14F-4D97-AF65-F5344CB8AC3E}">
        <p14:creationId xmlns:p14="http://schemas.microsoft.com/office/powerpoint/2010/main" val="39078497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21"/>
          </p:nvPr>
        </p:nvSpPr>
        <p:spPr/>
        <p:txBody>
          <a:bodyPr/>
          <a:lstStyle/>
          <a:p>
            <a:endParaRPr lang="en-US" dirty="0"/>
          </a:p>
        </p:txBody>
      </p:sp>
      <p:sp>
        <p:nvSpPr>
          <p:cNvPr id="2" name="Title 1"/>
          <p:cNvSpPr>
            <a:spLocks noGrp="1"/>
          </p:cNvSpPr>
          <p:nvPr>
            <p:ph type="title"/>
          </p:nvPr>
        </p:nvSpPr>
        <p:spPr/>
        <p:txBody>
          <a:bodyPr/>
          <a:lstStyle/>
          <a:p>
            <a:r>
              <a:rPr lang="en-US" dirty="0" smtClean="0"/>
              <a:t>Strategic Underpinnings for Architecting Place Based Experiences</a:t>
            </a:r>
            <a:endParaRPr lang="en-US" dirty="0"/>
          </a:p>
        </p:txBody>
      </p:sp>
      <p:sp>
        <p:nvSpPr>
          <p:cNvPr id="9" name="TextBox 8"/>
          <p:cNvSpPr txBox="1"/>
          <p:nvPr/>
        </p:nvSpPr>
        <p:spPr>
          <a:xfrm>
            <a:off x="1739842" y="2049273"/>
            <a:ext cx="2560320" cy="369332"/>
          </a:xfrm>
          <a:prstGeom prst="rect">
            <a:avLst/>
          </a:prstGeom>
          <a:noFill/>
        </p:spPr>
        <p:txBody>
          <a:bodyPr wrap="square" lIns="0" tIns="0" rIns="0" bIns="0" rtlCol="0">
            <a:spAutoFit/>
          </a:bodyPr>
          <a:lstStyle/>
          <a:p>
            <a:pPr algn="ctr"/>
            <a:r>
              <a:rPr lang="en-US" sz="2400" b="1" dirty="0">
                <a:solidFill>
                  <a:schemeClr val="tx2"/>
                </a:solidFill>
                <a:latin typeface="+mn-lt"/>
              </a:rPr>
              <a:t>WHO &amp; </a:t>
            </a:r>
            <a:r>
              <a:rPr lang="en-US" sz="2400" b="1" dirty="0" smtClean="0">
                <a:solidFill>
                  <a:schemeClr val="tx2"/>
                </a:solidFill>
                <a:latin typeface="+mn-lt"/>
              </a:rPr>
              <a:t>WHY</a:t>
            </a:r>
          </a:p>
        </p:txBody>
      </p:sp>
      <p:sp>
        <p:nvSpPr>
          <p:cNvPr id="20" name="TextBox 19"/>
          <p:cNvSpPr txBox="1"/>
          <p:nvPr/>
        </p:nvSpPr>
        <p:spPr>
          <a:xfrm>
            <a:off x="10330239" y="2049273"/>
            <a:ext cx="2560320" cy="369332"/>
          </a:xfrm>
          <a:prstGeom prst="rect">
            <a:avLst/>
          </a:prstGeom>
          <a:noFill/>
        </p:spPr>
        <p:txBody>
          <a:bodyPr wrap="square" lIns="0" tIns="0" rIns="0" bIns="0" rtlCol="0">
            <a:spAutoFit/>
          </a:bodyPr>
          <a:lstStyle/>
          <a:p>
            <a:pPr lvl="0" algn="ctr" defTabSz="426591" fontAlgn="auto">
              <a:spcBef>
                <a:spcPts val="0"/>
              </a:spcBef>
              <a:spcAft>
                <a:spcPts val="0"/>
              </a:spcAft>
            </a:pPr>
            <a:r>
              <a:rPr lang="en-US" sz="2400" b="1" dirty="0" smtClean="0">
                <a:solidFill>
                  <a:schemeClr val="tx2"/>
                </a:solidFill>
                <a:latin typeface="+mn-lt"/>
              </a:rPr>
              <a:t>HOW</a:t>
            </a:r>
          </a:p>
        </p:txBody>
      </p:sp>
      <p:sp>
        <p:nvSpPr>
          <p:cNvPr id="19" name="TextBox 18"/>
          <p:cNvSpPr txBox="1"/>
          <p:nvPr/>
        </p:nvSpPr>
        <p:spPr>
          <a:xfrm>
            <a:off x="7466774" y="2049273"/>
            <a:ext cx="2560320" cy="369332"/>
          </a:xfrm>
          <a:prstGeom prst="rect">
            <a:avLst/>
          </a:prstGeom>
          <a:noFill/>
        </p:spPr>
        <p:txBody>
          <a:bodyPr wrap="square" lIns="0" tIns="0" rIns="0" bIns="0" rtlCol="0">
            <a:spAutoFit/>
          </a:bodyPr>
          <a:lstStyle/>
          <a:p>
            <a:pPr algn="ctr"/>
            <a:r>
              <a:rPr lang="en-US" sz="2400" b="1" dirty="0" smtClean="0">
                <a:solidFill>
                  <a:schemeClr val="tx2"/>
                </a:solidFill>
                <a:latin typeface="+mn-lt"/>
              </a:rPr>
              <a:t>WHAT</a:t>
            </a:r>
          </a:p>
        </p:txBody>
      </p:sp>
      <p:sp>
        <p:nvSpPr>
          <p:cNvPr id="14" name="TextBox 13"/>
          <p:cNvSpPr txBox="1"/>
          <p:nvPr/>
        </p:nvSpPr>
        <p:spPr>
          <a:xfrm>
            <a:off x="4603308" y="2049273"/>
            <a:ext cx="2560320" cy="369332"/>
          </a:xfrm>
          <a:prstGeom prst="rect">
            <a:avLst/>
          </a:prstGeom>
          <a:noFill/>
        </p:spPr>
        <p:txBody>
          <a:bodyPr wrap="square" lIns="0" tIns="0" rIns="0" bIns="0" rtlCol="0">
            <a:spAutoFit/>
          </a:bodyPr>
          <a:lstStyle/>
          <a:p>
            <a:pPr algn="ctr"/>
            <a:r>
              <a:rPr lang="en-US" sz="2400" b="1" dirty="0" smtClean="0">
                <a:solidFill>
                  <a:schemeClr val="tx2"/>
                </a:solidFill>
                <a:latin typeface="+mn-lt"/>
              </a:rPr>
              <a:t>WHERE</a:t>
            </a:r>
          </a:p>
        </p:txBody>
      </p:sp>
      <p:sp>
        <p:nvSpPr>
          <p:cNvPr id="4" name="Rounded Rectangle 3"/>
          <p:cNvSpPr/>
          <p:nvPr/>
        </p:nvSpPr>
        <p:spPr>
          <a:xfrm>
            <a:off x="1739842" y="2488018"/>
            <a:ext cx="2560320" cy="4023360"/>
          </a:xfrm>
          <a:prstGeom prst="roundRect">
            <a:avLst>
              <a:gd name="adj" fmla="val 2963"/>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tIns="182880" bIns="182880" rtlCol="0" anchor="t" anchorCtr="0">
            <a:noAutofit/>
          </a:bodyPr>
          <a:lstStyle/>
          <a:p>
            <a:pPr algn="ctr">
              <a:spcBef>
                <a:spcPts val="19200"/>
              </a:spcBef>
            </a:pPr>
            <a:r>
              <a:rPr lang="en-US" sz="2200" dirty="0" smtClean="0"/>
              <a:t>Customer Knowledge</a:t>
            </a:r>
          </a:p>
          <a:p>
            <a:pPr algn="ctr">
              <a:spcBef>
                <a:spcPts val="19200"/>
              </a:spcBef>
            </a:pPr>
            <a:r>
              <a:rPr lang="en-US" sz="1800" b="1" dirty="0" smtClean="0"/>
              <a:t>Micro-Segmentation</a:t>
            </a:r>
            <a:endParaRPr lang="en-US" sz="1800" b="1" dirty="0"/>
          </a:p>
        </p:txBody>
      </p:sp>
      <p:sp>
        <p:nvSpPr>
          <p:cNvPr id="23" name="Rounded Rectangle 22"/>
          <p:cNvSpPr/>
          <p:nvPr/>
        </p:nvSpPr>
        <p:spPr>
          <a:xfrm>
            <a:off x="10330239" y="2488018"/>
            <a:ext cx="2560320" cy="4023360"/>
          </a:xfrm>
          <a:prstGeom prst="roundRect">
            <a:avLst>
              <a:gd name="adj" fmla="val 2132"/>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tIns="182880" bIns="182880" rtlCol="0" anchor="t" anchorCtr="0">
            <a:noAutofit/>
          </a:bodyPr>
          <a:lstStyle/>
          <a:p>
            <a:pPr algn="ctr">
              <a:spcBef>
                <a:spcPts val="19200"/>
              </a:spcBef>
            </a:pPr>
            <a:r>
              <a:rPr lang="en-US" sz="2200" dirty="0" smtClean="0"/>
              <a:t>Driving Loyalty &amp; Daily Relevance</a:t>
            </a:r>
          </a:p>
          <a:p>
            <a:pPr algn="ctr">
              <a:spcBef>
                <a:spcPts val="19200"/>
              </a:spcBef>
            </a:pPr>
            <a:r>
              <a:rPr lang="en-US" sz="1800" b="1" dirty="0" smtClean="0"/>
              <a:t>Transparent Meaningful Offerings</a:t>
            </a:r>
            <a:endParaRPr lang="en-US" sz="1800" b="1" dirty="0"/>
          </a:p>
        </p:txBody>
      </p:sp>
      <p:sp>
        <p:nvSpPr>
          <p:cNvPr id="27" name="Rounded Rectangle 26"/>
          <p:cNvSpPr/>
          <p:nvPr/>
        </p:nvSpPr>
        <p:spPr>
          <a:xfrm>
            <a:off x="4603308" y="2488018"/>
            <a:ext cx="2560320" cy="4023360"/>
          </a:xfrm>
          <a:prstGeom prst="roundRect">
            <a:avLst>
              <a:gd name="adj" fmla="val 2846"/>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tIns="182880" bIns="182880" rtlCol="0" anchor="t" anchorCtr="0">
            <a:noAutofit/>
          </a:bodyPr>
          <a:lstStyle/>
          <a:p>
            <a:pPr algn="ctr">
              <a:spcBef>
                <a:spcPts val="19200"/>
              </a:spcBef>
            </a:pPr>
            <a:r>
              <a:rPr lang="en-US" sz="2200" dirty="0" smtClean="0"/>
              <a:t>Channel Allocation Strategy</a:t>
            </a:r>
          </a:p>
          <a:p>
            <a:pPr algn="ctr">
              <a:spcBef>
                <a:spcPts val="19200"/>
              </a:spcBef>
            </a:pPr>
            <a:r>
              <a:rPr lang="en-US" sz="1800" b="1" dirty="0" smtClean="0"/>
              <a:t>Physical </a:t>
            </a:r>
            <a:r>
              <a:rPr lang="en-US" sz="1800" b="1" dirty="0"/>
              <a:t>vs. </a:t>
            </a:r>
            <a:r>
              <a:rPr lang="en-US" sz="1800" b="1" dirty="0" smtClean="0"/>
              <a:t>Digital</a:t>
            </a:r>
            <a:endParaRPr lang="en-US" sz="1800" b="1" dirty="0"/>
          </a:p>
        </p:txBody>
      </p:sp>
      <p:sp>
        <p:nvSpPr>
          <p:cNvPr id="28" name="Rounded Rectangle 27"/>
          <p:cNvSpPr/>
          <p:nvPr/>
        </p:nvSpPr>
        <p:spPr>
          <a:xfrm>
            <a:off x="7466774" y="2488018"/>
            <a:ext cx="2560320" cy="4023360"/>
          </a:xfrm>
          <a:prstGeom prst="roundRect">
            <a:avLst>
              <a:gd name="adj" fmla="val 2132"/>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tIns="182880" bIns="182880" rtlCol="0" anchor="t" anchorCtr="0">
            <a:noAutofit/>
          </a:bodyPr>
          <a:lstStyle/>
          <a:p>
            <a:pPr algn="ctr">
              <a:spcBef>
                <a:spcPts val="19200"/>
              </a:spcBef>
            </a:pPr>
            <a:r>
              <a:rPr lang="en-US" sz="2200" dirty="0" smtClean="0"/>
              <a:t>Experience Architecture</a:t>
            </a:r>
          </a:p>
          <a:p>
            <a:pPr algn="ctr">
              <a:spcBef>
                <a:spcPts val="19200"/>
              </a:spcBef>
            </a:pPr>
            <a:r>
              <a:rPr lang="en-US" sz="1800" b="1" dirty="0" smtClean="0"/>
              <a:t>Winning Moments</a:t>
            </a:r>
            <a:endParaRPr lang="en-US" sz="1800" b="1" dirty="0"/>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042" y="3678196"/>
            <a:ext cx="1645920" cy="1645920"/>
          </a:xfrm>
          <a:prstGeom prst="ellipse">
            <a:avLst/>
          </a:prstGeom>
          <a:solidFill>
            <a:schemeClr val="bg1"/>
          </a:solidFill>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3974" y="3678196"/>
            <a:ext cx="1645920" cy="1645920"/>
          </a:xfrm>
          <a:prstGeom prst="ellipse">
            <a:avLst/>
          </a:prstGeom>
          <a:solidFill>
            <a:schemeClr val="bg1"/>
          </a:solidFill>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7439" y="3678196"/>
            <a:ext cx="1645920" cy="1645920"/>
          </a:xfrm>
          <a:prstGeom prst="ellipse">
            <a:avLst/>
          </a:prstGeom>
          <a:solidFill>
            <a:schemeClr val="bg1"/>
          </a:solidFill>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0508" y="3678196"/>
            <a:ext cx="1645920" cy="1645920"/>
          </a:xfrm>
          <a:prstGeom prst="ellipse">
            <a:avLst/>
          </a:prstGeom>
          <a:solidFill>
            <a:schemeClr val="bg1"/>
          </a:solidFill>
        </p:spPr>
      </p:pic>
    </p:spTree>
    <p:extLst>
      <p:ext uri="{BB962C8B-B14F-4D97-AF65-F5344CB8AC3E}">
        <p14:creationId xmlns:p14="http://schemas.microsoft.com/office/powerpoint/2010/main" val="25745333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21"/>
          </p:nvPr>
        </p:nvSpPr>
        <p:spPr/>
        <p:txBody>
          <a:bodyPr/>
          <a:lstStyle/>
          <a:p>
            <a:endParaRPr lang="en-US" dirty="0"/>
          </a:p>
        </p:txBody>
      </p:sp>
      <p:sp>
        <p:nvSpPr>
          <p:cNvPr id="3" name="Title 2"/>
          <p:cNvSpPr>
            <a:spLocks noGrp="1"/>
          </p:cNvSpPr>
          <p:nvPr>
            <p:ph type="title"/>
          </p:nvPr>
        </p:nvSpPr>
        <p:spPr>
          <a:xfrm>
            <a:off x="822960" y="237744"/>
            <a:ext cx="12984480" cy="841248"/>
          </a:xfrm>
        </p:spPr>
        <p:txBody>
          <a:bodyPr/>
          <a:lstStyle/>
          <a:p>
            <a:r>
              <a:rPr lang="en-US" dirty="0" smtClean="0"/>
              <a:t>WHO</a:t>
            </a:r>
            <a:br>
              <a:rPr lang="en-US" dirty="0" smtClean="0"/>
            </a:br>
            <a:r>
              <a:rPr lang="en-US" dirty="0" smtClean="0"/>
              <a:t>Customer Knowledge – Common “Micro-segmentations”</a:t>
            </a:r>
            <a:endParaRPr lang="en-US" dirty="0"/>
          </a:p>
        </p:txBody>
      </p:sp>
      <p:sp>
        <p:nvSpPr>
          <p:cNvPr id="9" name="TextBox 8"/>
          <p:cNvSpPr txBox="1"/>
          <p:nvPr/>
        </p:nvSpPr>
        <p:spPr>
          <a:xfrm>
            <a:off x="1234116" y="6161361"/>
            <a:ext cx="3369962" cy="430887"/>
          </a:xfrm>
          <a:prstGeom prst="rect">
            <a:avLst/>
          </a:prstGeom>
          <a:noFill/>
        </p:spPr>
        <p:txBody>
          <a:bodyPr wrap="square" lIns="0" tIns="0" rIns="0" bIns="0" rtlCol="0">
            <a:spAutoFit/>
          </a:bodyPr>
          <a:lstStyle/>
          <a:p>
            <a:pPr algn="ctr"/>
            <a:r>
              <a:rPr lang="en-US" sz="2800" dirty="0">
                <a:solidFill>
                  <a:schemeClr val="accent1"/>
                </a:solidFill>
                <a:latin typeface="+mn-lt"/>
              </a:rPr>
              <a:t>LOTTERY PLAYERS</a:t>
            </a:r>
          </a:p>
        </p:txBody>
      </p:sp>
      <p:sp>
        <p:nvSpPr>
          <p:cNvPr id="10" name="TextBox 9"/>
          <p:cNvSpPr txBox="1"/>
          <p:nvPr/>
        </p:nvSpPr>
        <p:spPr>
          <a:xfrm>
            <a:off x="7334377" y="6161361"/>
            <a:ext cx="4663440" cy="430887"/>
          </a:xfrm>
          <a:prstGeom prst="rect">
            <a:avLst/>
          </a:prstGeom>
          <a:noFill/>
        </p:spPr>
        <p:txBody>
          <a:bodyPr wrap="square" lIns="0" tIns="0" rIns="0" bIns="0" rtlCol="0">
            <a:spAutoFit/>
          </a:bodyPr>
          <a:lstStyle/>
          <a:p>
            <a:pPr algn="ctr"/>
            <a:r>
              <a:rPr lang="en-US" sz="2800" dirty="0">
                <a:solidFill>
                  <a:schemeClr val="accent1"/>
                </a:solidFill>
                <a:latin typeface="+mn-lt"/>
              </a:rPr>
              <a:t>TECHNOLOGY SHOPPERS</a:t>
            </a:r>
          </a:p>
        </p:txBody>
      </p:sp>
      <p:pic>
        <p:nvPicPr>
          <p:cNvPr id="6" name="Picture 5" descr="Screen Shot 2016-03-22 at 4.22.21 PM.png"/>
          <p:cNvPicPr>
            <a:picLocks noChangeAspect="1"/>
          </p:cNvPicPr>
          <p:nvPr/>
        </p:nvPicPr>
        <p:blipFill rotWithShape="1">
          <a:blip r:embed="rId2">
            <a:extLst>
              <a:ext uri="{28A0092B-C50C-407E-A947-70E740481C1C}">
                <a14:useLocalDpi xmlns:a14="http://schemas.microsoft.com/office/drawing/2010/main" val="0"/>
              </a:ext>
            </a:extLst>
          </a:blip>
          <a:srcRect l="1486" t="3837"/>
          <a:stretch/>
        </p:blipFill>
        <p:spPr>
          <a:xfrm>
            <a:off x="822960" y="2094614"/>
            <a:ext cx="4192274" cy="3840480"/>
          </a:xfrm>
          <a:prstGeom prst="rect">
            <a:avLst/>
          </a:prstGeom>
        </p:spPr>
      </p:pic>
      <p:pic>
        <p:nvPicPr>
          <p:cNvPr id="11" name="Picture 10"/>
          <p:cNvPicPr>
            <a:picLocks noChangeAspect="1"/>
          </p:cNvPicPr>
          <p:nvPr/>
        </p:nvPicPr>
        <p:blipFill>
          <a:blip r:embed="rId3"/>
          <a:stretch>
            <a:fillRect/>
          </a:stretch>
        </p:blipFill>
        <p:spPr>
          <a:xfrm>
            <a:off x="5524754" y="2094614"/>
            <a:ext cx="8282686" cy="3840480"/>
          </a:xfrm>
          <a:prstGeom prst="rect">
            <a:avLst/>
          </a:prstGeom>
        </p:spPr>
      </p:pic>
    </p:spTree>
    <p:extLst>
      <p:ext uri="{BB962C8B-B14F-4D97-AF65-F5344CB8AC3E}">
        <p14:creationId xmlns:p14="http://schemas.microsoft.com/office/powerpoint/2010/main" val="15501822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endParaRPr lang="en-US" dirty="0"/>
          </a:p>
        </p:txBody>
      </p:sp>
      <p:sp>
        <p:nvSpPr>
          <p:cNvPr id="6" name="Title 5"/>
          <p:cNvSpPr>
            <a:spLocks noGrp="1"/>
          </p:cNvSpPr>
          <p:nvPr>
            <p:ph type="title"/>
          </p:nvPr>
        </p:nvSpPr>
        <p:spPr/>
        <p:txBody>
          <a:bodyPr/>
          <a:lstStyle/>
          <a:p>
            <a:r>
              <a:rPr lang="en-US" dirty="0" smtClean="0"/>
              <a:t>WHERE</a:t>
            </a:r>
            <a:br>
              <a:rPr lang="en-US" dirty="0" smtClean="0"/>
            </a:br>
            <a:r>
              <a:rPr lang="en-US" dirty="0" smtClean="0"/>
              <a:t>Channel Allocation Strategy</a:t>
            </a:r>
            <a:endParaRPr lang="en-US" dirty="0"/>
          </a:p>
        </p:txBody>
      </p:sp>
      <p:pic>
        <p:nvPicPr>
          <p:cNvPr id="9" name="Content Placeholder 8"/>
          <p:cNvPicPr>
            <a:picLocks noGrp="1" noChangeAspect="1"/>
          </p:cNvPicPr>
          <p:nvPr>
            <p:ph sz="quarter" idx="22"/>
          </p:nvPr>
        </p:nvPicPr>
        <p:blipFill>
          <a:blip r:embed="rId2">
            <a:extLst>
              <a:ext uri="{28A0092B-C50C-407E-A947-70E740481C1C}">
                <a14:useLocalDpi xmlns:a14="http://schemas.microsoft.com/office/drawing/2010/main" val="0"/>
              </a:ext>
            </a:extLst>
          </a:blip>
          <a:stretch>
            <a:fillRect/>
          </a:stretch>
        </p:blipFill>
        <p:spPr>
          <a:xfrm>
            <a:off x="4260551" y="1354793"/>
            <a:ext cx="6109297" cy="5906619"/>
          </a:xfrm>
          <a:prstGeom prst="rect">
            <a:avLst/>
          </a:prstGeom>
        </p:spPr>
      </p:pic>
    </p:spTree>
    <p:extLst>
      <p:ext uri="{BB962C8B-B14F-4D97-AF65-F5344CB8AC3E}">
        <p14:creationId xmlns:p14="http://schemas.microsoft.com/office/powerpoint/2010/main" val="17398439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endParaRPr lang="en-US"/>
          </a:p>
        </p:txBody>
      </p:sp>
      <p:sp>
        <p:nvSpPr>
          <p:cNvPr id="6" name="Title 5"/>
          <p:cNvSpPr>
            <a:spLocks noGrp="1"/>
          </p:cNvSpPr>
          <p:nvPr>
            <p:ph type="title"/>
          </p:nvPr>
        </p:nvSpPr>
        <p:spPr/>
        <p:txBody>
          <a:bodyPr/>
          <a:lstStyle/>
          <a:p>
            <a:r>
              <a:rPr lang="en-US" dirty="0" smtClean="0"/>
              <a:t>WHAT</a:t>
            </a:r>
            <a:br>
              <a:rPr lang="en-US" dirty="0" smtClean="0"/>
            </a:br>
            <a:r>
              <a:rPr lang="en-US" dirty="0" smtClean="0"/>
              <a:t>Thinking in terms of Winning Moments</a:t>
            </a:r>
            <a:endParaRPr lang="en-US" dirty="0"/>
          </a:p>
        </p:txBody>
      </p:sp>
      <p:pic>
        <p:nvPicPr>
          <p:cNvPr id="10" name="Content Placeholder 9"/>
          <p:cNvPicPr>
            <a:picLocks noGrp="1" noChangeAspect="1"/>
          </p:cNvPicPr>
          <p:nvPr>
            <p:ph sz="quarter" idx="22"/>
          </p:nvPr>
        </p:nvPicPr>
        <p:blipFill>
          <a:blip r:embed="rId2">
            <a:extLst>
              <a:ext uri="{28A0092B-C50C-407E-A947-70E740481C1C}">
                <a14:useLocalDpi xmlns:a14="http://schemas.microsoft.com/office/drawing/2010/main" val="0"/>
              </a:ext>
            </a:extLst>
          </a:blip>
          <a:stretch>
            <a:fillRect/>
          </a:stretch>
        </p:blipFill>
        <p:spPr>
          <a:xfrm>
            <a:off x="2194277" y="1454150"/>
            <a:ext cx="10241845" cy="5761038"/>
          </a:xfrm>
        </p:spPr>
      </p:pic>
      <p:sp>
        <p:nvSpPr>
          <p:cNvPr id="8" name="TextBox 7"/>
          <p:cNvSpPr txBox="1">
            <a:spLocks noChangeAspect="1"/>
          </p:cNvSpPr>
          <p:nvPr/>
        </p:nvSpPr>
        <p:spPr>
          <a:xfrm>
            <a:off x="8989054" y="5505744"/>
            <a:ext cx="1463040" cy="1463040"/>
          </a:xfrm>
          <a:prstGeom prst="ellipse">
            <a:avLst/>
          </a:prstGeom>
          <a:solidFill>
            <a:schemeClr val="bg1"/>
          </a:solidFill>
          <a:ln w="28575">
            <a:solidFill>
              <a:schemeClr val="accent1"/>
            </a:solidFill>
          </a:ln>
          <a:effectLst/>
        </p:spPr>
        <p:txBody>
          <a:bodyPr wrap="square" rtlCol="0" anchor="ctr" anchorCtr="0">
            <a:noAutofit/>
          </a:bodyPr>
          <a:lstStyle/>
          <a:p>
            <a:pPr algn="ctr">
              <a:lnSpc>
                <a:spcPct val="90000"/>
              </a:lnSpc>
            </a:pPr>
            <a:r>
              <a:rPr lang="en-US" sz="1600" b="1" dirty="0" smtClean="0">
                <a:solidFill>
                  <a:schemeClr val="tx1">
                    <a:lumMod val="50000"/>
                    <a:lumOff val="50000"/>
                  </a:schemeClr>
                </a:solidFill>
                <a:latin typeface="+mn-lt"/>
              </a:rPr>
              <a:t>Engage and Delight</a:t>
            </a:r>
            <a:endParaRPr lang="en-US" sz="1600" b="1" dirty="0">
              <a:solidFill>
                <a:schemeClr val="tx1">
                  <a:lumMod val="50000"/>
                  <a:lumOff val="50000"/>
                </a:schemeClr>
              </a:solidFill>
              <a:latin typeface="+mn-lt"/>
            </a:endParaRPr>
          </a:p>
        </p:txBody>
      </p:sp>
      <p:sp>
        <p:nvSpPr>
          <p:cNvPr id="9" name="TextBox 8"/>
          <p:cNvSpPr txBox="1">
            <a:spLocks noChangeAspect="1"/>
          </p:cNvSpPr>
          <p:nvPr/>
        </p:nvSpPr>
        <p:spPr>
          <a:xfrm>
            <a:off x="3975726" y="1398266"/>
            <a:ext cx="1460089" cy="1463040"/>
          </a:xfrm>
          <a:prstGeom prst="ellipse">
            <a:avLst/>
          </a:prstGeom>
          <a:solidFill>
            <a:schemeClr val="bg1"/>
          </a:solidFill>
          <a:ln w="28575">
            <a:solidFill>
              <a:schemeClr val="accent1"/>
            </a:solidFill>
          </a:ln>
          <a:effectLst/>
        </p:spPr>
        <p:txBody>
          <a:bodyPr wrap="square" rtlCol="0" anchor="ctr" anchorCtr="0">
            <a:noAutofit/>
          </a:bodyPr>
          <a:lstStyle/>
          <a:p>
            <a:pPr algn="ctr">
              <a:lnSpc>
                <a:spcPct val="90000"/>
              </a:lnSpc>
            </a:pPr>
            <a:r>
              <a:rPr lang="en-US" sz="1600" b="1" dirty="0" smtClean="0">
                <a:solidFill>
                  <a:schemeClr val="tx1">
                    <a:lumMod val="50000"/>
                    <a:lumOff val="50000"/>
                  </a:schemeClr>
                </a:solidFill>
                <a:latin typeface="+mn-lt"/>
              </a:rPr>
              <a:t>Attract and Motivate</a:t>
            </a:r>
            <a:endParaRPr lang="en-US" sz="1600" b="1" dirty="0">
              <a:solidFill>
                <a:schemeClr val="tx1">
                  <a:lumMod val="50000"/>
                  <a:lumOff val="50000"/>
                </a:schemeClr>
              </a:solidFill>
              <a:latin typeface="+mn-lt"/>
            </a:endParaRPr>
          </a:p>
        </p:txBody>
      </p:sp>
      <p:sp>
        <p:nvSpPr>
          <p:cNvPr id="29" name="TextBox 28"/>
          <p:cNvSpPr txBox="1">
            <a:spLocks noChangeAspect="1"/>
          </p:cNvSpPr>
          <p:nvPr/>
        </p:nvSpPr>
        <p:spPr>
          <a:xfrm>
            <a:off x="971360" y="4636531"/>
            <a:ext cx="1463040" cy="1463040"/>
          </a:xfrm>
          <a:prstGeom prst="ellipse">
            <a:avLst/>
          </a:prstGeom>
          <a:solidFill>
            <a:schemeClr val="bg1"/>
          </a:solidFill>
          <a:ln w="28575">
            <a:solidFill>
              <a:schemeClr val="accent1"/>
            </a:solidFill>
          </a:ln>
          <a:effectLst/>
        </p:spPr>
        <p:txBody>
          <a:bodyPr wrap="square" rtlCol="0" anchor="ctr" anchorCtr="0">
            <a:noAutofit/>
          </a:bodyPr>
          <a:lstStyle/>
          <a:p>
            <a:pPr algn="ctr">
              <a:lnSpc>
                <a:spcPct val="90000"/>
              </a:lnSpc>
            </a:pPr>
            <a:r>
              <a:rPr lang="en-US" sz="1600" b="1" dirty="0" smtClean="0">
                <a:solidFill>
                  <a:schemeClr val="tx1">
                    <a:lumMod val="50000"/>
                    <a:lumOff val="50000"/>
                  </a:schemeClr>
                </a:solidFill>
                <a:latin typeface="+mn-lt"/>
              </a:rPr>
              <a:t>Connect and Sustain</a:t>
            </a:r>
            <a:endParaRPr lang="en-US" sz="1600" b="1" dirty="0">
              <a:solidFill>
                <a:schemeClr val="tx1">
                  <a:lumMod val="50000"/>
                  <a:lumOff val="50000"/>
                </a:schemeClr>
              </a:solidFill>
              <a:latin typeface="+mn-lt"/>
            </a:endParaRPr>
          </a:p>
        </p:txBody>
      </p:sp>
    </p:spTree>
    <p:extLst>
      <p:ext uri="{BB962C8B-B14F-4D97-AF65-F5344CB8AC3E}">
        <p14:creationId xmlns:p14="http://schemas.microsoft.com/office/powerpoint/2010/main" val="35027066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br>
              <a:rPr lang="en-US" dirty="0" smtClean="0"/>
            </a:br>
            <a:r>
              <a:rPr lang="en-US" dirty="0" smtClean="0"/>
              <a:t>Leveraging Content Triggers – Jackpot Alert</a:t>
            </a:r>
            <a:endParaRPr lang="en-US" dirty="0"/>
          </a:p>
        </p:txBody>
      </p:sp>
      <p:sp>
        <p:nvSpPr>
          <p:cNvPr id="20" name="Content Placeholder 19"/>
          <p:cNvSpPr>
            <a:spLocks noGrp="1"/>
          </p:cNvSpPr>
          <p:nvPr>
            <p:ph sz="quarter" idx="22"/>
          </p:nvPr>
        </p:nvSpPr>
        <p:spPr>
          <a:xfrm>
            <a:off x="822960" y="1453895"/>
            <a:ext cx="12984480" cy="5760720"/>
          </a:xfrm>
        </p:spPr>
        <p:txBody>
          <a:bodyPr/>
          <a:lstStyle/>
          <a:p>
            <a:pPr marL="0" indent="0" algn="ctr">
              <a:buNone/>
            </a:pPr>
            <a:r>
              <a:rPr lang="en-US" dirty="0" smtClean="0"/>
              <a:t>Strategic content engages, activates, and moves the needle.</a:t>
            </a:r>
            <a:endParaRPr lang="en-US" dirty="0"/>
          </a:p>
        </p:txBody>
      </p:sp>
      <p:pic>
        <p:nvPicPr>
          <p:cNvPr id="5" name="Picture 4" descr="JACKPOT_ALERT.jpg"/>
          <p:cNvPicPr>
            <a:picLocks noChangeAspect="1"/>
          </p:cNvPicPr>
          <p:nvPr/>
        </p:nvPicPr>
        <p:blipFill rotWithShape="1">
          <a:blip r:embed="rId3">
            <a:extLst>
              <a:ext uri="{28A0092B-C50C-407E-A947-70E740481C1C}">
                <a14:useLocalDpi xmlns:a14="http://schemas.microsoft.com/office/drawing/2010/main" val="0"/>
              </a:ext>
            </a:extLst>
          </a:blip>
          <a:srcRect b="1511"/>
          <a:stretch/>
        </p:blipFill>
        <p:spPr>
          <a:xfrm>
            <a:off x="2843541" y="2093975"/>
            <a:ext cx="8943318" cy="5120640"/>
          </a:xfrm>
          <a:prstGeom prst="rect">
            <a:avLst/>
          </a:prstGeom>
        </p:spPr>
      </p:pic>
    </p:spTree>
    <p:extLst>
      <p:ext uri="{BB962C8B-B14F-4D97-AF65-F5344CB8AC3E}">
        <p14:creationId xmlns:p14="http://schemas.microsoft.com/office/powerpoint/2010/main" val="34125473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br>
              <a:rPr lang="en-US" dirty="0" smtClean="0"/>
            </a:br>
            <a:r>
              <a:rPr lang="en-US" dirty="0" smtClean="0"/>
              <a:t>Leveraging Content Triggers – Good Works/Community Impact</a:t>
            </a:r>
            <a:endParaRPr lang="en-US" dirty="0"/>
          </a:p>
        </p:txBody>
      </p:sp>
      <p:pic>
        <p:nvPicPr>
          <p:cNvPr id="5" name="Content Placeholder 4" descr="COMMUNITY.jpg"/>
          <p:cNvPicPr>
            <a:picLocks noGrp="1" noChangeAspect="1"/>
          </p:cNvPicPr>
          <p:nvPr>
            <p:ph sz="quarter" idx="22"/>
          </p:nvPr>
        </p:nvPicPr>
        <p:blipFill rotWithShape="1">
          <a:blip r:embed="rId3">
            <a:extLst>
              <a:ext uri="{28A0092B-C50C-407E-A947-70E740481C1C}">
                <a14:useLocalDpi xmlns:a14="http://schemas.microsoft.com/office/drawing/2010/main" val="0"/>
              </a:ext>
            </a:extLst>
          </a:blip>
          <a:srcRect r="1610" b="6182"/>
          <a:stretch/>
        </p:blipFill>
        <p:spPr>
          <a:xfrm>
            <a:off x="822960" y="1625191"/>
            <a:ext cx="12984480" cy="5166622"/>
          </a:xfrm>
          <a:prstGeom prst="rect">
            <a:avLst/>
          </a:prstGeom>
        </p:spPr>
      </p:pic>
    </p:spTree>
    <p:extLst>
      <p:ext uri="{BB962C8B-B14F-4D97-AF65-F5344CB8AC3E}">
        <p14:creationId xmlns:p14="http://schemas.microsoft.com/office/powerpoint/2010/main" val="12753753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br>
              <a:rPr lang="en-US" dirty="0" smtClean="0"/>
            </a:br>
            <a:r>
              <a:rPr lang="en-US" dirty="0" smtClean="0"/>
              <a:t>Leveraging Content Triggers – New or Seasonal Products</a:t>
            </a:r>
            <a:endParaRPr lang="en-US" dirty="0"/>
          </a:p>
        </p:txBody>
      </p:sp>
      <p:pic>
        <p:nvPicPr>
          <p:cNvPr id="7" name="Content Placeholder 6" descr="NEW_SCRATCHERS2.jpg"/>
          <p:cNvPicPr>
            <a:picLocks noGrp="1" noChangeAspect="1"/>
          </p:cNvPicPr>
          <p:nvPr>
            <p:ph sz="quarter" idx="22"/>
          </p:nvPr>
        </p:nvPicPr>
        <p:blipFill rotWithShape="1">
          <a:blip r:embed="rId3">
            <a:extLst>
              <a:ext uri="{28A0092B-C50C-407E-A947-70E740481C1C}">
                <a14:useLocalDpi xmlns:a14="http://schemas.microsoft.com/office/drawing/2010/main" val="0"/>
              </a:ext>
            </a:extLst>
          </a:blip>
          <a:srcRect b="1033"/>
          <a:stretch/>
        </p:blipFill>
        <p:spPr>
          <a:xfrm>
            <a:off x="2308915" y="1454150"/>
            <a:ext cx="10012571" cy="5760720"/>
          </a:xfrm>
          <a:prstGeom prst="rect">
            <a:avLst/>
          </a:prstGeom>
        </p:spPr>
      </p:pic>
    </p:spTree>
    <p:extLst>
      <p:ext uri="{BB962C8B-B14F-4D97-AF65-F5344CB8AC3E}">
        <p14:creationId xmlns:p14="http://schemas.microsoft.com/office/powerpoint/2010/main" val="12757805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br>
              <a:rPr lang="en-US" dirty="0" smtClean="0"/>
            </a:br>
            <a:r>
              <a:rPr lang="en-US" dirty="0" smtClean="0"/>
              <a:t>Leveraging Content Triggers – Responsive Merchandising</a:t>
            </a:r>
            <a:endParaRPr lang="en-US" dirty="0"/>
          </a:p>
        </p:txBody>
      </p:sp>
      <p:sp>
        <p:nvSpPr>
          <p:cNvPr id="20" name="Content Placeholder 19"/>
          <p:cNvSpPr>
            <a:spLocks noGrp="1"/>
          </p:cNvSpPr>
          <p:nvPr>
            <p:ph sz="quarter" idx="22"/>
          </p:nvPr>
        </p:nvSpPr>
        <p:spPr>
          <a:xfrm>
            <a:off x="822960" y="1453895"/>
            <a:ext cx="12984480" cy="5760720"/>
          </a:xfrm>
        </p:spPr>
        <p:txBody>
          <a:bodyPr/>
          <a:lstStyle/>
          <a:p>
            <a:pPr marL="0" indent="0" algn="ctr">
              <a:buNone/>
            </a:pPr>
            <a:r>
              <a:rPr lang="en-US" dirty="0" smtClean="0"/>
              <a:t>Strategic content engages, activates, and moves the needle.</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6004" b="30318"/>
          <a:stretch/>
        </p:blipFill>
        <p:spPr>
          <a:xfrm>
            <a:off x="1318500" y="2093975"/>
            <a:ext cx="6470627" cy="5120640"/>
          </a:xfrm>
          <a:prstGeom prst="roundRect">
            <a:avLst>
              <a:gd name="adj" fmla="val 1656"/>
            </a:avLst>
          </a:prstGeom>
          <a:ln w="6350">
            <a:solidFill>
              <a:schemeClr val="bg1">
                <a:lumMod val="85000"/>
              </a:schemeClr>
            </a:solidFill>
            <a:miter lim="800000"/>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7" t="4397" r="435" b="23737"/>
          <a:stretch/>
        </p:blipFill>
        <p:spPr>
          <a:xfrm>
            <a:off x="7995746" y="2093975"/>
            <a:ext cx="5316155" cy="5120640"/>
          </a:xfrm>
          <a:prstGeom prst="roundRect">
            <a:avLst>
              <a:gd name="adj" fmla="val 1234"/>
            </a:avLst>
          </a:prstGeom>
          <a:ln w="6350">
            <a:solidFill>
              <a:schemeClr val="bg1">
                <a:lumMod val="85000"/>
              </a:schemeClr>
            </a:solidFill>
            <a:miter lim="800000"/>
          </a:ln>
        </p:spPr>
      </p:pic>
    </p:spTree>
    <p:extLst>
      <p:ext uri="{BB962C8B-B14F-4D97-AF65-F5344CB8AC3E}">
        <p14:creationId xmlns:p14="http://schemas.microsoft.com/office/powerpoint/2010/main" val="22678079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21"/>
          </p:nvPr>
        </p:nvSpPr>
        <p:spPr/>
        <p:txBody>
          <a:bodyPr/>
          <a:lstStyle/>
          <a:p>
            <a:endParaRPr lang="en-US" dirty="0"/>
          </a:p>
        </p:txBody>
      </p:sp>
      <p:sp>
        <p:nvSpPr>
          <p:cNvPr id="2" name="Title 1"/>
          <p:cNvSpPr>
            <a:spLocks noGrp="1"/>
          </p:cNvSpPr>
          <p:nvPr>
            <p:ph type="title"/>
          </p:nvPr>
        </p:nvSpPr>
        <p:spPr/>
        <p:txBody>
          <a:bodyPr/>
          <a:lstStyle/>
          <a:p>
            <a:r>
              <a:rPr lang="en-US" dirty="0" smtClean="0"/>
              <a:t>Context</a:t>
            </a:r>
            <a:endParaRPr lang="en-US" dirty="0"/>
          </a:p>
        </p:txBody>
      </p:sp>
      <p:sp>
        <p:nvSpPr>
          <p:cNvPr id="8" name="Content Placeholder 7"/>
          <p:cNvSpPr>
            <a:spLocks noGrp="1"/>
          </p:cNvSpPr>
          <p:nvPr>
            <p:ph sz="quarter" idx="22"/>
          </p:nvPr>
        </p:nvSpPr>
        <p:spPr/>
        <p:txBody>
          <a:bodyPr>
            <a:normAutofit/>
          </a:bodyPr>
          <a:lstStyle/>
          <a:p>
            <a:pPr marL="0" indent="0">
              <a:spcBef>
                <a:spcPts val="10200"/>
              </a:spcBef>
              <a:buNone/>
            </a:pPr>
            <a:r>
              <a:rPr lang="en-US" sz="2800" b="1" dirty="0" smtClean="0">
                <a:solidFill>
                  <a:schemeClr val="tx2">
                    <a:lumMod val="50000"/>
                  </a:schemeClr>
                </a:solidFill>
              </a:rPr>
              <a:t>Me: </a:t>
            </a:r>
            <a:r>
              <a:rPr lang="en-US" sz="2800" dirty="0" smtClean="0"/>
              <a:t>Background in creating content to move audiences</a:t>
            </a:r>
          </a:p>
          <a:p>
            <a:pPr marL="0" indent="0">
              <a:spcBef>
                <a:spcPts val="10200"/>
              </a:spcBef>
              <a:buNone/>
            </a:pPr>
            <a:r>
              <a:rPr lang="en-US" sz="2800" b="1" dirty="0" smtClean="0">
                <a:solidFill>
                  <a:schemeClr val="tx2">
                    <a:lumMod val="50000"/>
                  </a:schemeClr>
                </a:solidFill>
              </a:rPr>
              <a:t>Our Practice: </a:t>
            </a:r>
            <a:r>
              <a:rPr lang="en-US" sz="2800" dirty="0" smtClean="0"/>
              <a:t>Media at Retail. A fantastic laboratory for testing experiences </a:t>
            </a:r>
            <a:br>
              <a:rPr lang="en-US" sz="2800" dirty="0" smtClean="0"/>
            </a:br>
            <a:r>
              <a:rPr lang="en-US" sz="2800" dirty="0" smtClean="0"/>
              <a:t>aimed at amplifying offerings and changing behaviors real-time.</a:t>
            </a:r>
          </a:p>
          <a:p>
            <a:pPr marL="0" indent="0">
              <a:spcBef>
                <a:spcPts val="10200"/>
              </a:spcBef>
              <a:buNone/>
            </a:pPr>
            <a:r>
              <a:rPr lang="en-US" sz="2800" b="1" dirty="0" smtClean="0">
                <a:solidFill>
                  <a:schemeClr val="tx2">
                    <a:lumMod val="50000"/>
                  </a:schemeClr>
                </a:solidFill>
              </a:rPr>
              <a:t>The Premise: </a:t>
            </a:r>
            <a:r>
              <a:rPr lang="en-US" sz="2800" dirty="0" smtClean="0"/>
              <a:t>Apply shopper marketing and contextual banking insights to </a:t>
            </a:r>
            <a:br>
              <a:rPr lang="en-US" sz="2800" dirty="0" smtClean="0"/>
            </a:br>
            <a:r>
              <a:rPr lang="en-US" sz="2800" dirty="0" smtClean="0"/>
              <a:t>the practice of Lottery Merchandising at POS. </a:t>
            </a:r>
            <a:r>
              <a:rPr lang="en-US" sz="2800" b="1" dirty="0" smtClean="0"/>
              <a:t>Unlock the power of physical locations as brand outposts &amp; product amplifiers</a:t>
            </a:r>
            <a:r>
              <a:rPr lang="en-US" sz="2800" dirty="0" smtClean="0"/>
              <a:t>.</a:t>
            </a:r>
            <a:endParaRPr lang="en-US" sz="28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360" y="4205336"/>
            <a:ext cx="958341" cy="77398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175" y="4373649"/>
            <a:ext cx="1582444" cy="43735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986" y="4381955"/>
            <a:ext cx="1791448" cy="42074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9869" y="4353609"/>
            <a:ext cx="477117" cy="477439"/>
          </a:xfrm>
          <a:prstGeom prst="rect">
            <a:avLst/>
          </a:prstGeom>
        </p:spPr>
      </p:pic>
      <p:pic>
        <p:nvPicPr>
          <p:cNvPr id="15" name="Picture 14"/>
          <p:cNvPicPr>
            <a:picLocks noChangeAspect="1"/>
          </p:cNvPicPr>
          <p:nvPr/>
        </p:nvPicPr>
        <p:blipFill>
          <a:blip r:embed="rId7"/>
          <a:stretch>
            <a:fillRect/>
          </a:stretch>
        </p:blipFill>
        <p:spPr>
          <a:xfrm>
            <a:off x="1562986" y="2147107"/>
            <a:ext cx="1208247" cy="422887"/>
          </a:xfrm>
          <a:prstGeom prst="rect">
            <a:avLst/>
          </a:prstGeom>
        </p:spPr>
      </p:pic>
      <p:pic>
        <p:nvPicPr>
          <p:cNvPr id="3" name="Picture 2"/>
          <p:cNvPicPr>
            <a:picLocks noChangeAspect="1"/>
          </p:cNvPicPr>
          <p:nvPr/>
        </p:nvPicPr>
        <p:blipFill>
          <a:blip r:embed="rId8">
            <a:clrChange>
              <a:clrFrom>
                <a:srgbClr val="FFFFFF"/>
              </a:clrFrom>
              <a:clrTo>
                <a:srgbClr val="FFFFFF">
                  <a:alpha val="0"/>
                </a:srgbClr>
              </a:clrTo>
            </a:clrChange>
          </a:blip>
          <a:stretch>
            <a:fillRect/>
          </a:stretch>
        </p:blipFill>
        <p:spPr>
          <a:xfrm>
            <a:off x="3855623" y="1865483"/>
            <a:ext cx="1320820" cy="880547"/>
          </a:xfrm>
          <a:prstGeom prst="rect">
            <a:avLst/>
          </a:prstGeom>
        </p:spPr>
      </p:pic>
      <p:pic>
        <p:nvPicPr>
          <p:cNvPr id="4" name="Picture 3"/>
          <p:cNvPicPr>
            <a:picLocks noChangeAspect="1"/>
          </p:cNvPicPr>
          <p:nvPr/>
        </p:nvPicPr>
        <p:blipFill>
          <a:blip r:embed="rId9"/>
          <a:stretch>
            <a:fillRect/>
          </a:stretch>
        </p:blipFill>
        <p:spPr>
          <a:xfrm>
            <a:off x="6260831" y="1890551"/>
            <a:ext cx="1220851" cy="915638"/>
          </a:xfrm>
          <a:prstGeom prst="rect">
            <a:avLst/>
          </a:prstGeom>
        </p:spPr>
      </p:pic>
      <p:pic>
        <p:nvPicPr>
          <p:cNvPr id="5" name="Picture 4"/>
          <p:cNvPicPr>
            <a:picLocks noChangeAspect="1"/>
          </p:cNvPicPr>
          <p:nvPr/>
        </p:nvPicPr>
        <p:blipFill>
          <a:blip r:embed="rId10"/>
          <a:stretch>
            <a:fillRect/>
          </a:stretch>
        </p:blipFill>
        <p:spPr>
          <a:xfrm>
            <a:off x="8566073" y="2198947"/>
            <a:ext cx="2140913" cy="458155"/>
          </a:xfrm>
          <a:prstGeom prst="rect">
            <a:avLst/>
          </a:prstGeom>
        </p:spPr>
      </p:pic>
      <p:pic>
        <p:nvPicPr>
          <p:cNvPr id="16" name="Content Placeholder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88441" y="4352379"/>
            <a:ext cx="1037429" cy="475488"/>
          </a:xfrm>
          <a:prstGeom prst="rect">
            <a:avLst/>
          </a:prstGeom>
          <a:noFill/>
        </p:spPr>
      </p:pic>
    </p:spTree>
    <p:extLst>
      <p:ext uri="{BB962C8B-B14F-4D97-AF65-F5344CB8AC3E}">
        <p14:creationId xmlns:p14="http://schemas.microsoft.com/office/powerpoint/2010/main" val="31993491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 r="49371"/>
          <a:stretch/>
        </p:blipFill>
        <p:spPr>
          <a:xfrm>
            <a:off x="822960" y="2368295"/>
            <a:ext cx="8412480" cy="4846320"/>
          </a:xfrm>
          <a:prstGeom prst="rect">
            <a:avLst/>
          </a:prstGeom>
        </p:spPr>
      </p:pic>
      <p:sp>
        <p:nvSpPr>
          <p:cNvPr id="16" name="Text Placeholder 15"/>
          <p:cNvSpPr>
            <a:spLocks noGrp="1"/>
          </p:cNvSpPr>
          <p:nvPr>
            <p:ph type="body" sz="quarter" idx="21"/>
          </p:nvPr>
        </p:nvSpPr>
        <p:spPr/>
        <p:txBody>
          <a:bodyPr/>
          <a:lstStyle/>
          <a:p>
            <a:endParaRPr lang="en-US" dirty="0"/>
          </a:p>
        </p:txBody>
      </p:sp>
      <p:sp>
        <p:nvSpPr>
          <p:cNvPr id="3" name="Title 2"/>
          <p:cNvSpPr>
            <a:spLocks noGrp="1"/>
          </p:cNvSpPr>
          <p:nvPr>
            <p:ph type="title"/>
          </p:nvPr>
        </p:nvSpPr>
        <p:spPr/>
        <p:txBody>
          <a:bodyPr/>
          <a:lstStyle/>
          <a:p>
            <a:r>
              <a:rPr lang="en-US" dirty="0" smtClean="0"/>
              <a:t>HOW</a:t>
            </a:r>
            <a:br>
              <a:rPr lang="en-US" dirty="0" smtClean="0"/>
            </a:br>
            <a:r>
              <a:rPr lang="en-US" dirty="0" smtClean="0"/>
              <a:t>Contextual Real Time Rules Based Engine</a:t>
            </a:r>
            <a:endParaRPr lang="en-US" dirty="0"/>
          </a:p>
        </p:txBody>
      </p:sp>
      <p:sp>
        <p:nvSpPr>
          <p:cNvPr id="5" name="Content Placeholder 4"/>
          <p:cNvSpPr>
            <a:spLocks noGrp="1"/>
          </p:cNvSpPr>
          <p:nvPr>
            <p:ph sz="quarter" idx="22"/>
          </p:nvPr>
        </p:nvSpPr>
        <p:spPr>
          <a:xfrm>
            <a:off x="822960" y="1453895"/>
            <a:ext cx="12984480" cy="5760720"/>
          </a:xfrm>
        </p:spPr>
        <p:txBody>
          <a:bodyPr/>
          <a:lstStyle/>
          <a:p>
            <a:pPr marL="0" lvl="0" indent="0" algn="ctr" defTabSz="914400" fontAlgn="base">
              <a:spcBef>
                <a:spcPct val="0"/>
              </a:spcBef>
              <a:spcAft>
                <a:spcPct val="0"/>
              </a:spcAft>
              <a:buClrTx/>
              <a:buNone/>
            </a:pPr>
            <a:r>
              <a:rPr lang="en-US" sz="2753" b="1" dirty="0" smtClean="0">
                <a:solidFill>
                  <a:srgbClr val="000000"/>
                </a:solidFill>
              </a:rPr>
              <a:t>Branch | Channel | Day of Week | Time of Day | Audience | Conditions</a:t>
            </a:r>
            <a:endParaRPr lang="en-US" sz="2753" dirty="0">
              <a:solidFill>
                <a:srgbClr val="000000"/>
              </a:solidFill>
            </a:endParaRPr>
          </a:p>
        </p:txBody>
      </p:sp>
      <p:pic>
        <p:nvPicPr>
          <p:cNvPr id="8"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4582" y="3731633"/>
            <a:ext cx="4551680" cy="2560320"/>
          </a:xfrm>
          <a:prstGeom prst="rect">
            <a:avLst/>
          </a:prstGeom>
        </p:spPr>
      </p:pic>
    </p:spTree>
    <p:extLst>
      <p:ext uri="{BB962C8B-B14F-4D97-AF65-F5344CB8AC3E}">
        <p14:creationId xmlns:p14="http://schemas.microsoft.com/office/powerpoint/2010/main" val="247086885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p:cNvSpPr>
            <a:spLocks noGrp="1"/>
          </p:cNvSpPr>
          <p:nvPr>
            <p:ph type="body" sz="quarter" idx="21"/>
          </p:nvPr>
        </p:nvSpPr>
        <p:spPr/>
        <p:txBody>
          <a:bodyPr/>
          <a:lstStyle/>
          <a:p>
            <a:endParaRPr lang="en-US" dirty="0"/>
          </a:p>
        </p:txBody>
      </p:sp>
      <p:sp>
        <p:nvSpPr>
          <p:cNvPr id="2" name="Title 1"/>
          <p:cNvSpPr>
            <a:spLocks noGrp="1"/>
          </p:cNvSpPr>
          <p:nvPr>
            <p:ph type="title"/>
          </p:nvPr>
        </p:nvSpPr>
        <p:spPr/>
        <p:txBody>
          <a:bodyPr/>
          <a:lstStyle/>
          <a:p>
            <a:r>
              <a:rPr lang="en-US" dirty="0" smtClean="0"/>
              <a:t>HOW</a:t>
            </a:r>
            <a:br>
              <a:rPr lang="en-US" dirty="0" smtClean="0"/>
            </a:br>
            <a:r>
              <a:rPr lang="en-US" dirty="0" smtClean="0"/>
              <a:t>Leverage the Real Estate for Experimentation and Data Collection</a:t>
            </a:r>
            <a:endParaRPr lang="en-US" dirty="0"/>
          </a:p>
        </p:txBody>
      </p:sp>
      <p:sp>
        <p:nvSpPr>
          <p:cNvPr id="5" name="Content Placeholder 4"/>
          <p:cNvSpPr>
            <a:spLocks noGrp="1"/>
          </p:cNvSpPr>
          <p:nvPr>
            <p:ph sz="quarter" idx="22"/>
          </p:nvPr>
        </p:nvSpPr>
        <p:spPr>
          <a:xfrm>
            <a:off x="822960" y="1453895"/>
            <a:ext cx="12984480" cy="5760720"/>
          </a:xfrm>
        </p:spPr>
        <p:txBody>
          <a:bodyPr/>
          <a:lstStyle/>
          <a:p>
            <a:pPr lvl="5"/>
            <a:r>
              <a:rPr lang="en-US" dirty="0" smtClean="0"/>
              <a:t>Goal</a:t>
            </a:r>
          </a:p>
          <a:p>
            <a:pPr lvl="6"/>
            <a:r>
              <a:rPr lang="en-US" dirty="0" smtClean="0"/>
              <a:t>Optimize Physical Like a Website</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625" y="2504558"/>
            <a:ext cx="7438218" cy="4354457"/>
          </a:xfrm>
          <a:prstGeom prst="rect">
            <a:avLst/>
          </a:prstGeom>
          <a:ln w="6350">
            <a:solidFill>
              <a:schemeClr val="bg1">
                <a:lumMod val="85000"/>
              </a:schemeClr>
            </a:solidFill>
            <a:miter lim="800000"/>
          </a:ln>
        </p:spPr>
      </p:pic>
      <p:sp>
        <p:nvSpPr>
          <p:cNvPr id="3" name="TextBox 2"/>
          <p:cNvSpPr txBox="1"/>
          <p:nvPr/>
        </p:nvSpPr>
        <p:spPr>
          <a:xfrm>
            <a:off x="9202314" y="2075864"/>
            <a:ext cx="1974091" cy="353045"/>
          </a:xfrm>
          <a:prstGeom prst="rect">
            <a:avLst/>
          </a:prstGeom>
          <a:noFill/>
        </p:spPr>
        <p:txBody>
          <a:bodyPr wrap="square" rtlCol="0">
            <a:spAutoFit/>
          </a:bodyPr>
          <a:lstStyle/>
          <a:p>
            <a:r>
              <a:rPr lang="en-US" sz="1694" b="1" dirty="0">
                <a:solidFill>
                  <a:schemeClr val="tx2"/>
                </a:solidFill>
              </a:rPr>
              <a:t>DASHBOARD</a:t>
            </a:r>
          </a:p>
        </p:txBody>
      </p:sp>
      <p:grpSp>
        <p:nvGrpSpPr>
          <p:cNvPr id="25" name="Group 24"/>
          <p:cNvGrpSpPr/>
          <p:nvPr/>
        </p:nvGrpSpPr>
        <p:grpSpPr>
          <a:xfrm>
            <a:off x="2500684" y="2387600"/>
            <a:ext cx="2697850" cy="4556081"/>
            <a:chOff x="7864611" y="1453895"/>
            <a:chExt cx="3727947" cy="576072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4611" y="1453895"/>
              <a:ext cx="3727947" cy="5760720"/>
            </a:xfrm>
            <a:prstGeom prst="rect">
              <a:avLst/>
            </a:prstGeom>
          </p:spPr>
        </p:pic>
        <p:sp>
          <p:nvSpPr>
            <p:cNvPr id="8" name="Rectangle 7"/>
            <p:cNvSpPr/>
            <p:nvPr/>
          </p:nvSpPr>
          <p:spPr>
            <a:xfrm>
              <a:off x="8458494" y="1925625"/>
              <a:ext cx="2540183" cy="430887"/>
            </a:xfrm>
            <a:prstGeom prst="rect">
              <a:avLst/>
            </a:prstGeom>
          </p:spPr>
          <p:txBody>
            <a:bodyPr wrap="none" lIns="0" tIns="0" rIns="0" bIns="0">
              <a:spAutoFit/>
            </a:bodyPr>
            <a:lstStyle/>
            <a:p>
              <a:pPr algn="ctr"/>
              <a:r>
                <a:rPr lang="en-US" sz="2800" b="1" dirty="0">
                  <a:solidFill>
                    <a:schemeClr val="bg1"/>
                  </a:solidFill>
                  <a:latin typeface="+mn-lt"/>
                </a:rPr>
                <a:t>Trackable </a:t>
              </a:r>
              <a:r>
                <a:rPr lang="en-US" sz="2800" b="1" dirty="0" smtClean="0">
                  <a:solidFill>
                    <a:schemeClr val="bg1"/>
                  </a:solidFill>
                  <a:latin typeface="+mn-lt"/>
                </a:rPr>
                <a:t>Data</a:t>
              </a:r>
              <a:endParaRPr lang="en-US" sz="2800" b="1" dirty="0">
                <a:solidFill>
                  <a:schemeClr val="bg1"/>
                </a:solidFill>
                <a:latin typeface="+mn-lt"/>
              </a:endParaRPr>
            </a:p>
          </p:txBody>
        </p:sp>
        <p:sp>
          <p:nvSpPr>
            <p:cNvPr id="12" name="Rectangle 11"/>
            <p:cNvSpPr/>
            <p:nvPr/>
          </p:nvSpPr>
          <p:spPr>
            <a:xfrm>
              <a:off x="9113707" y="2662615"/>
              <a:ext cx="1243930" cy="215444"/>
            </a:xfrm>
            <a:prstGeom prst="rect">
              <a:avLst/>
            </a:prstGeom>
          </p:spPr>
          <p:txBody>
            <a:bodyPr wrap="none" lIns="0" tIns="0" rIns="0" bIns="0">
              <a:spAutoFit/>
            </a:bodyPr>
            <a:lstStyle/>
            <a:p>
              <a:pPr algn="ctr"/>
              <a:r>
                <a:rPr lang="en-US" sz="1400" b="1" dirty="0">
                  <a:solidFill>
                    <a:schemeClr val="tx1">
                      <a:lumMod val="85000"/>
                      <a:lumOff val="15000"/>
                    </a:schemeClr>
                  </a:solidFill>
                  <a:latin typeface="+mn-lt"/>
                </a:rPr>
                <a:t>Swipes, Clicks</a:t>
              </a:r>
            </a:p>
          </p:txBody>
        </p:sp>
        <p:sp>
          <p:nvSpPr>
            <p:cNvPr id="13" name="Rectangle 12"/>
            <p:cNvSpPr/>
            <p:nvPr/>
          </p:nvSpPr>
          <p:spPr>
            <a:xfrm>
              <a:off x="8965429" y="3004092"/>
              <a:ext cx="1540486" cy="246221"/>
            </a:xfrm>
            <a:prstGeom prst="rect">
              <a:avLst/>
            </a:prstGeom>
          </p:spPr>
          <p:txBody>
            <a:bodyPr wrap="none" lIns="0" tIns="0" rIns="0" bIns="0">
              <a:spAutoFit/>
            </a:bodyPr>
            <a:lstStyle/>
            <a:p>
              <a:pPr algn="ctr"/>
              <a:r>
                <a:rPr lang="en-US" sz="1600" b="1" dirty="0">
                  <a:solidFill>
                    <a:schemeClr val="tx1">
                      <a:lumMod val="85000"/>
                      <a:lumOff val="15000"/>
                    </a:schemeClr>
                  </a:solidFill>
                  <a:latin typeface="+mn-lt"/>
                </a:rPr>
                <a:t>Offers to Phone</a:t>
              </a:r>
            </a:p>
          </p:txBody>
        </p:sp>
        <p:sp>
          <p:nvSpPr>
            <p:cNvPr id="14" name="Rectangle 13"/>
            <p:cNvSpPr/>
            <p:nvPr/>
          </p:nvSpPr>
          <p:spPr>
            <a:xfrm>
              <a:off x="9274007" y="3391932"/>
              <a:ext cx="923330" cy="246221"/>
            </a:xfrm>
            <a:prstGeom prst="rect">
              <a:avLst/>
            </a:prstGeom>
          </p:spPr>
          <p:txBody>
            <a:bodyPr wrap="none" lIns="0" tIns="0" rIns="0" bIns="0">
              <a:spAutoFit/>
            </a:bodyPr>
            <a:lstStyle/>
            <a:p>
              <a:pPr algn="ctr"/>
              <a:r>
                <a:rPr lang="en-US" sz="1600" b="1" dirty="0">
                  <a:solidFill>
                    <a:schemeClr val="tx1">
                      <a:lumMod val="85000"/>
                      <a:lumOff val="15000"/>
                    </a:schemeClr>
                  </a:solidFill>
                  <a:latin typeface="+mn-lt"/>
                </a:rPr>
                <a:t>Forwards</a:t>
              </a:r>
              <a:endParaRPr lang="en-US" sz="2000" b="1" dirty="0">
                <a:solidFill>
                  <a:schemeClr val="tx1">
                    <a:lumMod val="85000"/>
                    <a:lumOff val="15000"/>
                  </a:schemeClr>
                </a:solidFill>
                <a:latin typeface="+mn-lt"/>
              </a:endParaRPr>
            </a:p>
          </p:txBody>
        </p:sp>
        <p:sp>
          <p:nvSpPr>
            <p:cNvPr id="15" name="Rectangle 14"/>
            <p:cNvSpPr/>
            <p:nvPr/>
          </p:nvSpPr>
          <p:spPr>
            <a:xfrm>
              <a:off x="9055999" y="3809804"/>
              <a:ext cx="1359346" cy="276999"/>
            </a:xfrm>
            <a:prstGeom prst="rect">
              <a:avLst/>
            </a:prstGeom>
          </p:spPr>
          <p:txBody>
            <a:bodyPr wrap="none" lIns="0" tIns="0" rIns="0" bIns="0">
              <a:spAutoFit/>
            </a:bodyPr>
            <a:lstStyle/>
            <a:p>
              <a:pPr algn="ctr"/>
              <a:r>
                <a:rPr lang="en-US" sz="1800" b="1" dirty="0">
                  <a:latin typeface="+mn-lt"/>
                </a:rPr>
                <a:t>Impressions</a:t>
              </a:r>
            </a:p>
          </p:txBody>
        </p:sp>
        <p:sp>
          <p:nvSpPr>
            <p:cNvPr id="16" name="Rectangle 15"/>
            <p:cNvSpPr/>
            <p:nvPr/>
          </p:nvSpPr>
          <p:spPr>
            <a:xfrm>
              <a:off x="8934171" y="4316767"/>
              <a:ext cx="1603003" cy="276999"/>
            </a:xfrm>
            <a:prstGeom prst="rect">
              <a:avLst/>
            </a:prstGeom>
          </p:spPr>
          <p:txBody>
            <a:bodyPr wrap="none" lIns="0" tIns="0" rIns="0" bIns="0">
              <a:spAutoFit/>
            </a:bodyPr>
            <a:lstStyle/>
            <a:p>
              <a:pPr algn="ctr"/>
              <a:r>
                <a:rPr lang="en-US" sz="1800" b="1" dirty="0">
                  <a:latin typeface="+mn-lt"/>
                </a:rPr>
                <a:t>Demographics</a:t>
              </a:r>
            </a:p>
          </p:txBody>
        </p:sp>
        <p:sp>
          <p:nvSpPr>
            <p:cNvPr id="17" name="Rectangle 16"/>
            <p:cNvSpPr/>
            <p:nvPr/>
          </p:nvSpPr>
          <p:spPr>
            <a:xfrm>
              <a:off x="9434308" y="4828266"/>
              <a:ext cx="602729" cy="276999"/>
            </a:xfrm>
            <a:prstGeom prst="rect">
              <a:avLst/>
            </a:prstGeom>
          </p:spPr>
          <p:txBody>
            <a:bodyPr wrap="none" lIns="0" tIns="0" rIns="0" bIns="0">
              <a:spAutoFit/>
            </a:bodyPr>
            <a:lstStyle/>
            <a:p>
              <a:pPr algn="ctr"/>
              <a:r>
                <a:rPr lang="en-US" sz="1800" b="1" dirty="0">
                  <a:latin typeface="+mn-lt"/>
                </a:rPr>
                <a:t>Dwell</a:t>
              </a:r>
            </a:p>
          </p:txBody>
        </p:sp>
        <p:sp>
          <p:nvSpPr>
            <p:cNvPr id="18" name="Rectangle 17"/>
            <p:cNvSpPr/>
            <p:nvPr/>
          </p:nvSpPr>
          <p:spPr>
            <a:xfrm>
              <a:off x="8517390" y="5341733"/>
              <a:ext cx="2436564" cy="215444"/>
            </a:xfrm>
            <a:prstGeom prst="rect">
              <a:avLst/>
            </a:prstGeom>
          </p:spPr>
          <p:txBody>
            <a:bodyPr wrap="none" lIns="0" tIns="0" rIns="0" bIns="0">
              <a:spAutoFit/>
            </a:bodyPr>
            <a:lstStyle/>
            <a:p>
              <a:pPr algn="ctr"/>
              <a:r>
                <a:rPr lang="en-US" sz="1400" b="1" dirty="0">
                  <a:solidFill>
                    <a:schemeClr val="tx1">
                      <a:lumMod val="85000"/>
                      <a:lumOff val="15000"/>
                    </a:schemeClr>
                  </a:solidFill>
                  <a:latin typeface="+mn-lt"/>
                </a:rPr>
                <a:t>Facial Expression/Sentiment</a:t>
              </a:r>
            </a:p>
          </p:txBody>
        </p:sp>
        <p:sp>
          <p:nvSpPr>
            <p:cNvPr id="19" name="Rectangle 18"/>
            <p:cNvSpPr/>
            <p:nvPr/>
          </p:nvSpPr>
          <p:spPr>
            <a:xfrm>
              <a:off x="8861234" y="5774166"/>
              <a:ext cx="1748876" cy="215444"/>
            </a:xfrm>
            <a:prstGeom prst="rect">
              <a:avLst/>
            </a:prstGeom>
          </p:spPr>
          <p:txBody>
            <a:bodyPr wrap="none" lIns="0" tIns="0" rIns="0" bIns="0">
              <a:spAutoFit/>
            </a:bodyPr>
            <a:lstStyle/>
            <a:p>
              <a:pPr algn="ctr"/>
              <a:r>
                <a:rPr lang="en-US" sz="1400" b="1" dirty="0">
                  <a:solidFill>
                    <a:schemeClr val="tx1">
                      <a:lumMod val="85000"/>
                      <a:lumOff val="15000"/>
                    </a:schemeClr>
                  </a:solidFill>
                  <a:latin typeface="+mn-lt"/>
                </a:rPr>
                <a:t>Contact Information </a:t>
              </a:r>
            </a:p>
          </p:txBody>
        </p:sp>
        <p:sp>
          <p:nvSpPr>
            <p:cNvPr id="20" name="Rectangle 19"/>
            <p:cNvSpPr/>
            <p:nvPr/>
          </p:nvSpPr>
          <p:spPr>
            <a:xfrm>
              <a:off x="8886465" y="6495285"/>
              <a:ext cx="1698414" cy="215444"/>
            </a:xfrm>
            <a:prstGeom prst="rect">
              <a:avLst/>
            </a:prstGeom>
          </p:spPr>
          <p:txBody>
            <a:bodyPr wrap="none" lIns="0" tIns="0" rIns="0" bIns="0">
              <a:spAutoFit/>
            </a:bodyPr>
            <a:lstStyle/>
            <a:p>
              <a:pPr algn="ctr"/>
              <a:r>
                <a:rPr lang="en-US" sz="1400" b="1" dirty="0">
                  <a:solidFill>
                    <a:schemeClr val="tx1">
                      <a:lumMod val="85000"/>
                      <a:lumOff val="15000"/>
                    </a:schemeClr>
                  </a:solidFill>
                  <a:latin typeface="+mn-lt"/>
                </a:rPr>
                <a:t>Content A/B Testing</a:t>
              </a:r>
            </a:p>
          </p:txBody>
        </p:sp>
        <p:sp>
          <p:nvSpPr>
            <p:cNvPr id="21" name="Rectangle 20"/>
            <p:cNvSpPr/>
            <p:nvPr/>
          </p:nvSpPr>
          <p:spPr>
            <a:xfrm>
              <a:off x="8923752" y="6165457"/>
              <a:ext cx="1623841" cy="215444"/>
            </a:xfrm>
            <a:prstGeom prst="rect">
              <a:avLst/>
            </a:prstGeom>
          </p:spPr>
          <p:txBody>
            <a:bodyPr wrap="none" lIns="0" tIns="0" rIns="0" bIns="0">
              <a:spAutoFit/>
            </a:bodyPr>
            <a:lstStyle/>
            <a:p>
              <a:pPr algn="ctr"/>
              <a:r>
                <a:rPr lang="en-US" sz="1400" b="1" dirty="0">
                  <a:solidFill>
                    <a:schemeClr val="tx1">
                      <a:lumMod val="85000"/>
                      <a:lumOff val="15000"/>
                    </a:schemeClr>
                  </a:solidFill>
                  <a:latin typeface="+mn-lt"/>
                </a:rPr>
                <a:t>Carrier Information</a:t>
              </a:r>
            </a:p>
          </p:txBody>
        </p:sp>
      </p:grpSp>
    </p:spTree>
    <p:extLst>
      <p:ext uri="{BB962C8B-B14F-4D97-AF65-F5344CB8AC3E}">
        <p14:creationId xmlns:p14="http://schemas.microsoft.com/office/powerpoint/2010/main" val="3258420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526" y="1247669"/>
            <a:ext cx="8750547" cy="6175518"/>
          </a:xfrm>
          <a:prstGeom prst="rect">
            <a:avLst/>
          </a:prstGeom>
        </p:spPr>
      </p:pic>
      <p:sp>
        <p:nvSpPr>
          <p:cNvPr id="4" name="Text Placeholder 3"/>
          <p:cNvSpPr>
            <a:spLocks noGrp="1"/>
          </p:cNvSpPr>
          <p:nvPr>
            <p:ph type="body" sz="quarter" idx="21"/>
          </p:nvPr>
        </p:nvSpPr>
        <p:spPr/>
        <p:txBody>
          <a:bodyPr/>
          <a:lstStyle/>
          <a:p>
            <a:endParaRPr lang="en-US" dirty="0"/>
          </a:p>
        </p:txBody>
      </p:sp>
      <p:sp>
        <p:nvSpPr>
          <p:cNvPr id="2" name="Title 1"/>
          <p:cNvSpPr>
            <a:spLocks noGrp="1"/>
          </p:cNvSpPr>
          <p:nvPr>
            <p:ph type="title"/>
          </p:nvPr>
        </p:nvSpPr>
        <p:spPr/>
        <p:txBody>
          <a:bodyPr/>
          <a:lstStyle/>
          <a:p>
            <a:r>
              <a:rPr lang="en-US" dirty="0" smtClean="0"/>
              <a:t>Pragmatism Rules!</a:t>
            </a:r>
            <a:br>
              <a:rPr lang="en-US" dirty="0" smtClean="0"/>
            </a:br>
            <a:r>
              <a:rPr lang="en-US" dirty="0" smtClean="0"/>
              <a:t>Beginning the Process with a Practical Assessment </a:t>
            </a:r>
            <a:endParaRPr lang="en-US" dirty="0"/>
          </a:p>
        </p:txBody>
      </p:sp>
      <p:sp>
        <p:nvSpPr>
          <p:cNvPr id="5" name="Content Placeholder 4"/>
          <p:cNvSpPr>
            <a:spLocks noGrp="1"/>
          </p:cNvSpPr>
          <p:nvPr>
            <p:ph sz="quarter" idx="22"/>
          </p:nvPr>
        </p:nvSpPr>
        <p:spPr/>
        <p:txBody>
          <a:bodyPr>
            <a:normAutofit fontScale="92500" lnSpcReduction="20000"/>
          </a:bodyPr>
          <a:lstStyle/>
          <a:p>
            <a:pPr marL="0" indent="0">
              <a:buNone/>
            </a:pPr>
            <a:r>
              <a:rPr lang="en-US" b="1" dirty="0" smtClean="0"/>
              <a:t>APPROACH</a:t>
            </a:r>
          </a:p>
          <a:p>
            <a:r>
              <a:rPr lang="en-US" dirty="0" smtClean="0"/>
              <a:t>End-to-end</a:t>
            </a:r>
          </a:p>
          <a:p>
            <a:r>
              <a:rPr lang="en-US" dirty="0" smtClean="0"/>
              <a:t>Holistic</a:t>
            </a:r>
          </a:p>
          <a:p>
            <a:r>
              <a:rPr lang="en-US" dirty="0" smtClean="0"/>
              <a:t>Strategic</a:t>
            </a:r>
          </a:p>
          <a:p>
            <a:r>
              <a:rPr lang="en-US" dirty="0" smtClean="0"/>
              <a:t>Lean Startup – </a:t>
            </a:r>
            <a:r>
              <a:rPr lang="en-US" b="1" i="1" dirty="0" smtClean="0"/>
              <a:t>Practical</a:t>
            </a:r>
          </a:p>
          <a:p>
            <a:pPr marL="0" indent="0">
              <a:buNone/>
            </a:pPr>
            <a:endParaRPr lang="en-US" dirty="0" smtClean="0"/>
          </a:p>
          <a:p>
            <a:pPr marL="0" indent="0">
              <a:buNone/>
            </a:pPr>
            <a:r>
              <a:rPr lang="en-US" b="1" dirty="0" smtClean="0"/>
              <a:t>FOCUS</a:t>
            </a:r>
          </a:p>
          <a:p>
            <a:r>
              <a:rPr lang="en-US" dirty="0"/>
              <a:t>Stakeholders</a:t>
            </a:r>
          </a:p>
          <a:p>
            <a:r>
              <a:rPr lang="en-US" dirty="0" smtClean="0"/>
              <a:t>Goals &amp; KPI’s</a:t>
            </a:r>
          </a:p>
          <a:p>
            <a:r>
              <a:rPr lang="en-US" dirty="0" smtClean="0"/>
              <a:t>Advanced Flexible Technology</a:t>
            </a:r>
          </a:p>
          <a:p>
            <a:r>
              <a:rPr lang="en-US" dirty="0" smtClean="0"/>
              <a:t>Experience Centric</a:t>
            </a:r>
          </a:p>
          <a:p>
            <a:r>
              <a:rPr lang="en-US" dirty="0" smtClean="0"/>
              <a:t>ROI/ROO – </a:t>
            </a:r>
            <a:r>
              <a:rPr lang="en-US" b="1" i="1" dirty="0" smtClean="0"/>
              <a:t>Bottom Line</a:t>
            </a:r>
          </a:p>
        </p:txBody>
      </p:sp>
    </p:spTree>
    <p:extLst>
      <p:ext uri="{BB962C8B-B14F-4D97-AF65-F5344CB8AC3E}">
        <p14:creationId xmlns:p14="http://schemas.microsoft.com/office/powerpoint/2010/main" val="1576537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6" name="Text Placeholder 5"/>
          <p:cNvSpPr>
            <a:spLocks noGrp="1"/>
          </p:cNvSpPr>
          <p:nvPr>
            <p:ph type="body" sz="quarter" idx="21"/>
          </p:nvPr>
        </p:nvSpPr>
        <p:spPr/>
        <p:txBody>
          <a:bodyPr/>
          <a:lstStyle/>
          <a:p>
            <a:endParaRPr lang="en-US" dirty="0"/>
          </a:p>
        </p:txBody>
      </p:sp>
      <p:sp>
        <p:nvSpPr>
          <p:cNvPr id="7" name="Text Placeholder 6"/>
          <p:cNvSpPr>
            <a:spLocks noGrp="1"/>
          </p:cNvSpPr>
          <p:nvPr>
            <p:ph type="body" sz="quarter" idx="22"/>
          </p:nvPr>
        </p:nvSpPr>
        <p:spPr/>
        <p:txBody>
          <a:bodyPr/>
          <a:lstStyle/>
          <a:p>
            <a:endParaRPr lang="en-US" dirty="0"/>
          </a:p>
        </p:txBody>
      </p:sp>
    </p:spTree>
    <p:extLst>
      <p:ext uri="{BB962C8B-B14F-4D97-AF65-F5344CB8AC3E}">
        <p14:creationId xmlns:p14="http://schemas.microsoft.com/office/powerpoint/2010/main" val="1249585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a:spLocks noChangeAspect="1"/>
          </p:cNvSpPr>
          <p:nvPr/>
        </p:nvSpPr>
        <p:spPr>
          <a:xfrm>
            <a:off x="0" y="1188720"/>
            <a:ext cx="14630400" cy="6217920"/>
          </a:xfrm>
          <a:prstGeom prst="rect">
            <a:avLst/>
          </a:prstGeom>
          <a:blipFill dpi="0" rotWithShape="1">
            <a:blip r:embed="rId3">
              <a:alphaModFix amt="12000"/>
              <a:extLst>
                <a:ext uri="{28A0092B-C50C-407E-A947-70E740481C1C}">
                  <a14:useLocalDpi xmlns:a14="http://schemas.microsoft.com/office/drawing/2010/main" val="0"/>
                </a:ext>
              </a:extLst>
            </a:blip>
            <a:srcRect/>
            <a:stretch>
              <a:fillRect l="-12316" t="-8667" r="-20125" b="-8438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 Placeholder 23"/>
          <p:cNvSpPr>
            <a:spLocks noGrp="1"/>
          </p:cNvSpPr>
          <p:nvPr>
            <p:ph type="body" sz="quarter" idx="21"/>
          </p:nvPr>
        </p:nvSpPr>
        <p:spPr/>
        <p:txBody>
          <a:bodyPr/>
          <a:lstStyle/>
          <a:p>
            <a:endParaRPr lang="en-US" dirty="0"/>
          </a:p>
        </p:txBody>
      </p:sp>
      <p:sp>
        <p:nvSpPr>
          <p:cNvPr id="2" name="Title 1"/>
          <p:cNvSpPr>
            <a:spLocks noGrp="1"/>
          </p:cNvSpPr>
          <p:nvPr>
            <p:ph type="title"/>
          </p:nvPr>
        </p:nvSpPr>
        <p:spPr/>
        <p:txBody>
          <a:bodyPr/>
          <a:lstStyle/>
          <a:p>
            <a:r>
              <a:rPr lang="en-US" dirty="0" smtClean="0"/>
              <a:t>About STRATACACHE</a:t>
            </a:r>
            <a:endParaRPr lang="en-US" dirty="0"/>
          </a:p>
        </p:txBody>
      </p:sp>
      <p:sp>
        <p:nvSpPr>
          <p:cNvPr id="10" name="Content Placeholder 9"/>
          <p:cNvSpPr>
            <a:spLocks noGrp="1"/>
          </p:cNvSpPr>
          <p:nvPr>
            <p:ph sz="quarter" idx="22"/>
          </p:nvPr>
        </p:nvSpPr>
        <p:spPr/>
        <p:txBody>
          <a:bodyPr>
            <a:normAutofit/>
          </a:bodyPr>
          <a:lstStyle/>
          <a:p>
            <a:r>
              <a:rPr lang="en-US" sz="2800" dirty="0" smtClean="0"/>
              <a:t>Based in Dayton, Ohio, with 17 offices worldwide</a:t>
            </a:r>
          </a:p>
          <a:p>
            <a:r>
              <a:rPr lang="en-US" sz="2800" dirty="0" smtClean="0"/>
              <a:t>Divisions include </a:t>
            </a:r>
            <a:r>
              <a:rPr lang="en-US" sz="2800" dirty="0" err="1" smtClean="0"/>
              <a:t>Carmanah</a:t>
            </a:r>
            <a:r>
              <a:rPr lang="en-US" sz="2800" dirty="0" smtClean="0"/>
              <a:t> Signs, PRN, and </a:t>
            </a:r>
            <a:r>
              <a:rPr lang="en-US" sz="2800" dirty="0" err="1" smtClean="0"/>
              <a:t>SuperLumin</a:t>
            </a:r>
            <a:endParaRPr lang="en-US" sz="2800" dirty="0" smtClean="0"/>
          </a:p>
          <a:p>
            <a:r>
              <a:rPr lang="en-US" sz="2800" dirty="0" smtClean="0"/>
              <a:t>Leader in digital communication and signage solutions @ scale</a:t>
            </a:r>
          </a:p>
          <a:p>
            <a:r>
              <a:rPr lang="en-US" sz="2800" dirty="0" smtClean="0"/>
              <a:t>Key verticals: Gaming, Retail, Banking, and QSR</a:t>
            </a:r>
            <a:endParaRPr lang="en-US" sz="2800" dirty="0"/>
          </a:p>
        </p:txBody>
      </p:sp>
      <p:pic>
        <p:nvPicPr>
          <p:cNvPr id="11" name="Picture 10" descr="dairy_queen_logo.png"/>
          <p:cNvPicPr>
            <a:picLocks noChangeAspect="1"/>
          </p:cNvPicPr>
          <p:nvPr/>
        </p:nvPicPr>
        <p:blipFill>
          <a:blip r:embed="rId4" cstate="print"/>
          <a:stretch>
            <a:fillRect/>
          </a:stretch>
        </p:blipFill>
        <p:spPr>
          <a:xfrm>
            <a:off x="9260655" y="4933412"/>
            <a:ext cx="687715" cy="481402"/>
          </a:xfrm>
          <a:prstGeom prst="rect">
            <a:avLst/>
          </a:prstGeom>
        </p:spPr>
      </p:pic>
      <p:pic>
        <p:nvPicPr>
          <p:cNvPr id="12" name="Picture 11" descr="Huntington_Logo_2C-copy-png.png"/>
          <p:cNvPicPr>
            <a:picLocks noChangeAspect="1"/>
          </p:cNvPicPr>
          <p:nvPr/>
        </p:nvPicPr>
        <p:blipFill>
          <a:blip r:embed="rId5" cstate="print"/>
          <a:stretch>
            <a:fillRect/>
          </a:stretch>
        </p:blipFill>
        <p:spPr>
          <a:xfrm>
            <a:off x="4540291" y="4993588"/>
            <a:ext cx="1624729" cy="361051"/>
          </a:xfrm>
          <a:prstGeom prst="rect">
            <a:avLst/>
          </a:prstGeom>
        </p:spPr>
      </p:pic>
      <p:pic>
        <p:nvPicPr>
          <p:cNvPr id="18"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923084" y="5013287"/>
            <a:ext cx="487417" cy="321652"/>
          </a:xfrm>
          <a:prstGeom prst="rect">
            <a:avLst/>
          </a:prstGeom>
          <a:noFill/>
          <a:ln w="9525">
            <a:noFill/>
            <a:miter lim="800000"/>
            <a:headEnd/>
            <a:tailEnd/>
          </a:ln>
        </p:spPr>
      </p:pic>
      <p:pic>
        <p:nvPicPr>
          <p:cNvPr id="19" name="Content Placeholder 3" descr="att-logo2_transparent.png"/>
          <p:cNvPicPr>
            <a:picLocks noChangeAspect="1"/>
          </p:cNvPicPr>
          <p:nvPr/>
        </p:nvPicPr>
        <p:blipFill rotWithShape="1">
          <a:blip r:embed="rId7" cstate="print"/>
          <a:srcRect l="9385" t="15873" r="6817" b="14541"/>
          <a:stretch/>
        </p:blipFill>
        <p:spPr>
          <a:xfrm>
            <a:off x="10412991" y="4922875"/>
            <a:ext cx="1045469" cy="502476"/>
          </a:xfrm>
          <a:prstGeom prst="rect">
            <a:avLst/>
          </a:prstGeom>
          <a:noFill/>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9642" y="4930069"/>
            <a:ext cx="604346" cy="488087"/>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8838" y="5022542"/>
            <a:ext cx="1096832" cy="303143"/>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022" y="4995593"/>
            <a:ext cx="1520195" cy="357040"/>
          </a:xfrm>
          <a:prstGeom prst="rect">
            <a:avLst/>
          </a:prstGeom>
        </p:spPr>
      </p:pic>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8609" y="5042198"/>
            <a:ext cx="1097425" cy="263831"/>
          </a:xfrm>
          <a:prstGeom prst="rect">
            <a:avLst/>
          </a:prstGeom>
        </p:spPr>
      </p:pic>
      <p:pic>
        <p:nvPicPr>
          <p:cNvPr id="14" name="Picture 13" descr="verizon_logo.png"/>
          <p:cNvPicPr>
            <a:picLocks noChangeAspect="1"/>
          </p:cNvPicPr>
          <p:nvPr/>
        </p:nvPicPr>
        <p:blipFill>
          <a:blip r:embed="rId12" cstate="print"/>
          <a:stretch>
            <a:fillRect/>
          </a:stretch>
        </p:blipFill>
        <p:spPr>
          <a:xfrm>
            <a:off x="4514400" y="5648089"/>
            <a:ext cx="801519" cy="481402"/>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2415" y="5708264"/>
            <a:ext cx="1135283" cy="361051"/>
          </a:xfrm>
          <a:prstGeom prst="rect">
            <a:avLst/>
          </a:prstGeom>
          <a:noFill/>
        </p:spPr>
      </p:pic>
      <p:pic>
        <p:nvPicPr>
          <p:cNvPr id="16" name="Content Placeholder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09001" y="5648089"/>
            <a:ext cx="1050332" cy="481402"/>
          </a:xfrm>
          <a:prstGeom prst="rect">
            <a:avLst/>
          </a:prstGeom>
          <a:noFill/>
        </p:spPr>
      </p:pic>
      <p:pic>
        <p:nvPicPr>
          <p:cNvPr id="20"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9280780" y="5720720"/>
            <a:ext cx="1932086" cy="336139"/>
          </a:xfrm>
          <a:prstGeom prst="rect">
            <a:avLst/>
          </a:prstGeom>
          <a:noFill/>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805950" y="5648089"/>
            <a:ext cx="604551" cy="481402"/>
          </a:xfrm>
          <a:prstGeom prst="rect">
            <a:avLst/>
          </a:prstGeom>
        </p:spPr>
      </p:pic>
      <p:pic>
        <p:nvPicPr>
          <p:cNvPr id="29" name="Picture 2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4022" y="5624959"/>
            <a:ext cx="527306" cy="527662"/>
          </a:xfrm>
          <a:prstGeom prst="rect">
            <a:avLst/>
          </a:prstGeom>
        </p:spPr>
      </p:pic>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86500" y="5637331"/>
            <a:ext cx="634819" cy="502919"/>
          </a:xfrm>
          <a:prstGeom prst="rect">
            <a:avLst/>
          </a:prstGeom>
        </p:spPr>
      </p:pic>
      <p:pic>
        <p:nvPicPr>
          <p:cNvPr id="34" name="Picture 3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114409" y="5779110"/>
            <a:ext cx="579009" cy="219360"/>
          </a:xfrm>
          <a:prstGeom prst="rect">
            <a:avLst/>
          </a:prstGeom>
        </p:spPr>
      </p:pic>
      <p:pic>
        <p:nvPicPr>
          <p:cNvPr id="9" name="Picture 8" descr="the_home_depot.png"/>
          <p:cNvPicPr>
            <a:picLocks noChangeAspect="1"/>
          </p:cNvPicPr>
          <p:nvPr/>
        </p:nvPicPr>
        <p:blipFill>
          <a:blip r:embed="rId20" cstate="print"/>
          <a:stretch>
            <a:fillRect/>
          </a:stretch>
        </p:blipFill>
        <p:spPr>
          <a:xfrm>
            <a:off x="5921047" y="6450521"/>
            <a:ext cx="481402" cy="481402"/>
          </a:xfrm>
          <a:prstGeom prst="rect">
            <a:avLst/>
          </a:prstGeom>
        </p:spPr>
      </p:pic>
      <p:pic>
        <p:nvPicPr>
          <p:cNvPr id="13" name="Picture 1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126707" y="6465630"/>
            <a:ext cx="1391153" cy="451184"/>
          </a:xfrm>
          <a:prstGeom prst="rect">
            <a:avLst/>
          </a:prstGeom>
        </p:spPr>
      </p:pic>
      <p:pic>
        <p:nvPicPr>
          <p:cNvPr id="17" name="Content Placeholder 3" descr="McDonalds_logo.pn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1927596" y="6510697"/>
            <a:ext cx="482905" cy="361051"/>
          </a:xfrm>
          <a:prstGeom prst="rect">
            <a:avLst/>
          </a:prstGeom>
          <a:noFill/>
        </p:spPr>
      </p:pic>
      <p:pic>
        <p:nvPicPr>
          <p:cNvPr id="22" name="Picture 21"/>
          <p:cNvPicPr>
            <a:picLocks noChangeAspect="1"/>
          </p:cNvPicPr>
          <p:nvPr/>
        </p:nvPicPr>
        <p:blipFill rotWithShape="1">
          <a:blip r:embed="rId23" cstate="print">
            <a:extLst>
              <a:ext uri="{28A0092B-C50C-407E-A947-70E740481C1C}">
                <a14:useLocalDpi xmlns:a14="http://schemas.microsoft.com/office/drawing/2010/main" val="0"/>
              </a:ext>
            </a:extLst>
          </a:blip>
          <a:srcRect t="31024" b="27170"/>
          <a:stretch/>
        </p:blipFill>
        <p:spPr>
          <a:xfrm>
            <a:off x="3170990" y="6450521"/>
            <a:ext cx="2340320" cy="481402"/>
          </a:xfrm>
          <a:prstGeom prst="rect">
            <a:avLst/>
          </a:prstGeom>
        </p:spPr>
      </p:pic>
      <p:pic>
        <p:nvPicPr>
          <p:cNvPr id="30" name="Picture 2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94022" y="6511541"/>
            <a:ext cx="921686" cy="359363"/>
          </a:xfrm>
          <a:prstGeom prst="rect">
            <a:avLst/>
          </a:prstGeom>
        </p:spPr>
      </p:pic>
      <p:pic>
        <p:nvPicPr>
          <p:cNvPr id="32" name="Picture 3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812187" y="6559307"/>
            <a:ext cx="1109226" cy="263831"/>
          </a:xfrm>
          <a:prstGeom prst="rect">
            <a:avLst/>
          </a:prstGeom>
        </p:spPr>
      </p:pic>
      <p:pic>
        <p:nvPicPr>
          <p:cNvPr id="35" name="Picture 3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325445" y="6444266"/>
            <a:ext cx="435807" cy="493914"/>
          </a:xfrm>
          <a:prstGeom prst="rect">
            <a:avLst/>
          </a:prstGeom>
        </p:spPr>
      </p:pic>
      <p:pic>
        <p:nvPicPr>
          <p:cNvPr id="36" name="Picture 3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331150" y="6605942"/>
            <a:ext cx="1385820" cy="170563"/>
          </a:xfrm>
          <a:prstGeom prst="rect">
            <a:avLst/>
          </a:prstGeom>
        </p:spPr>
      </p:pic>
    </p:spTree>
    <p:extLst>
      <p:ext uri="{BB962C8B-B14F-4D97-AF65-F5344CB8AC3E}">
        <p14:creationId xmlns:p14="http://schemas.microsoft.com/office/powerpoint/2010/main" val="11229244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ChangeAspect="1"/>
          </p:cNvSpPr>
          <p:nvPr/>
        </p:nvSpPr>
        <p:spPr>
          <a:xfrm>
            <a:off x="-46" y="1188720"/>
            <a:ext cx="14630400" cy="6217920"/>
          </a:xfrm>
          <a:prstGeom prst="rect">
            <a:avLst/>
          </a:prstGeom>
          <a:blipFill dpi="0" rotWithShape="1">
            <a:blip r:embed="rId3">
              <a:alphaModFix amt="15000"/>
              <a:extLst>
                <a:ext uri="{28A0092B-C50C-407E-A947-70E740481C1C}">
                  <a14:useLocalDpi xmlns:a14="http://schemas.microsoft.com/office/drawing/2010/main" val="0"/>
                </a:ext>
              </a:extLst>
            </a:blip>
            <a:srcRect/>
            <a:stretch>
              <a:fillRect t="-20047" b="-3686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21"/>
          </p:nvPr>
        </p:nvSpPr>
        <p:spPr/>
        <p:txBody>
          <a:bodyPr/>
          <a:lstStyle/>
          <a:p>
            <a:endParaRPr lang="en-US" dirty="0"/>
          </a:p>
        </p:txBody>
      </p:sp>
      <p:sp>
        <p:nvSpPr>
          <p:cNvPr id="2" name="Title 1"/>
          <p:cNvSpPr>
            <a:spLocks noGrp="1"/>
          </p:cNvSpPr>
          <p:nvPr>
            <p:ph type="title"/>
          </p:nvPr>
        </p:nvSpPr>
        <p:spPr>
          <a:xfrm>
            <a:off x="822960" y="237744"/>
            <a:ext cx="12984480" cy="841248"/>
          </a:xfrm>
        </p:spPr>
        <p:txBody>
          <a:bodyPr/>
          <a:lstStyle/>
          <a:p>
            <a:r>
              <a:rPr lang="en-US" dirty="0" smtClean="0"/>
              <a:t>Brick and Mortar Retail Under Pressure</a:t>
            </a:r>
            <a:endParaRPr lang="en-US" dirty="0"/>
          </a:p>
        </p:txBody>
      </p:sp>
      <p:grpSp>
        <p:nvGrpSpPr>
          <p:cNvPr id="13" name="Group 12"/>
          <p:cNvGrpSpPr/>
          <p:nvPr/>
        </p:nvGrpSpPr>
        <p:grpSpPr>
          <a:xfrm>
            <a:off x="822955" y="2328649"/>
            <a:ext cx="6007613" cy="3694176"/>
            <a:chOff x="822955" y="2328649"/>
            <a:chExt cx="6007613" cy="3694176"/>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872" t="6023" r="5293" b="6023"/>
            <a:stretch/>
          </p:blipFill>
          <p:spPr>
            <a:xfrm>
              <a:off x="822955" y="2346938"/>
              <a:ext cx="3749040" cy="3657600"/>
            </a:xfrm>
            <a:prstGeom prst="roundRect">
              <a:avLst>
                <a:gd name="adj" fmla="val 7706"/>
              </a:avLst>
            </a:prstGeom>
            <a:ln w="28575">
              <a:solidFill>
                <a:schemeClr val="accent1"/>
              </a:solidFill>
            </a:ln>
          </p:spPr>
        </p:pic>
        <p:sp>
          <p:nvSpPr>
            <p:cNvPr id="4" name="Round Same Side Corner Rectangle 3"/>
            <p:cNvSpPr/>
            <p:nvPr/>
          </p:nvSpPr>
          <p:spPr>
            <a:xfrm rot="5400000">
              <a:off x="3474720" y="2666977"/>
              <a:ext cx="3694176" cy="3017520"/>
            </a:xfrm>
            <a:prstGeom prst="round2SameRect">
              <a:avLst>
                <a:gd name="adj1" fmla="val 8704"/>
                <a:gd name="adj2" fmla="val 0"/>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vert="vert270" bIns="182880" rtlCol="0" anchor="ctr"/>
            <a:lstStyle/>
            <a:p>
              <a:pPr marL="287338" lvl="0" indent="-287338" defTabSz="402900" fontAlgn="auto">
                <a:spcBef>
                  <a:spcPts val="1200"/>
                </a:spcBef>
                <a:spcAft>
                  <a:spcPts val="0"/>
                </a:spcAft>
                <a:buClr>
                  <a:srgbClr val="11B8A8"/>
                </a:buClr>
                <a:buFont typeface="Lucida Grande"/>
                <a:buChar char="●"/>
                <a:defRPr/>
              </a:pPr>
              <a:r>
                <a:rPr lang="en-US" sz="2500" dirty="0">
                  <a:solidFill>
                    <a:srgbClr val="000000"/>
                  </a:solidFill>
                </a:rPr>
                <a:t>Showrooming</a:t>
              </a:r>
            </a:p>
            <a:p>
              <a:pPr marL="287338" lvl="0" indent="-287338" defTabSz="402900" fontAlgn="auto">
                <a:spcBef>
                  <a:spcPts val="1200"/>
                </a:spcBef>
                <a:spcAft>
                  <a:spcPts val="0"/>
                </a:spcAft>
                <a:buClr>
                  <a:srgbClr val="11B8A8"/>
                </a:buClr>
                <a:buFont typeface="Lucida Grande"/>
                <a:buChar char="●"/>
                <a:defRPr/>
              </a:pPr>
              <a:r>
                <a:rPr lang="en-US" sz="2500" dirty="0">
                  <a:solidFill>
                    <a:srgbClr val="000000"/>
                  </a:solidFill>
                </a:rPr>
                <a:t>Amazon velocity</a:t>
              </a:r>
            </a:p>
            <a:p>
              <a:pPr marL="287338" lvl="0" indent="-287338" defTabSz="402900" fontAlgn="auto">
                <a:spcBef>
                  <a:spcPts val="1200"/>
                </a:spcBef>
                <a:spcAft>
                  <a:spcPts val="0"/>
                </a:spcAft>
                <a:buClr>
                  <a:srgbClr val="11B8A8"/>
                </a:buClr>
                <a:buFont typeface="Lucida Grande"/>
                <a:buChar char="●"/>
                <a:defRPr/>
              </a:pPr>
              <a:r>
                <a:rPr lang="en-US" sz="2500" dirty="0">
                  <a:solidFill>
                    <a:srgbClr val="000000"/>
                  </a:solidFill>
                </a:rPr>
                <a:t>Rising costs</a:t>
              </a:r>
            </a:p>
            <a:p>
              <a:pPr marL="287338" lvl="0" indent="-287338" defTabSz="402900" fontAlgn="auto">
                <a:spcBef>
                  <a:spcPts val="1200"/>
                </a:spcBef>
                <a:spcAft>
                  <a:spcPts val="0"/>
                </a:spcAft>
                <a:buClr>
                  <a:srgbClr val="11B8A8"/>
                </a:buClr>
                <a:buFont typeface="Lucida Grande"/>
                <a:buChar char="●"/>
                <a:defRPr/>
              </a:pPr>
              <a:r>
                <a:rPr lang="en-US" sz="2500" dirty="0">
                  <a:solidFill>
                    <a:srgbClr val="000000"/>
                  </a:solidFill>
                </a:rPr>
                <a:t>Brick and mortar growth lagging</a:t>
              </a:r>
            </a:p>
            <a:p>
              <a:pPr marL="287338" lvl="0" indent="-287338" defTabSz="402900" fontAlgn="auto">
                <a:spcBef>
                  <a:spcPts val="1200"/>
                </a:spcBef>
                <a:spcAft>
                  <a:spcPts val="0"/>
                </a:spcAft>
                <a:buClr>
                  <a:srgbClr val="11B8A8"/>
                </a:buClr>
                <a:buFont typeface="Lucida Grande"/>
                <a:buChar char="●"/>
                <a:defRPr/>
              </a:pPr>
              <a:r>
                <a:rPr lang="en-US" sz="2500" dirty="0">
                  <a:solidFill>
                    <a:srgbClr val="000000"/>
                  </a:solidFill>
                </a:rPr>
                <a:t>Big box stores need reinvention</a:t>
              </a:r>
            </a:p>
          </p:txBody>
        </p:sp>
      </p:grpSp>
      <p:grpSp>
        <p:nvGrpSpPr>
          <p:cNvPr id="11" name="Group 10"/>
          <p:cNvGrpSpPr/>
          <p:nvPr/>
        </p:nvGrpSpPr>
        <p:grpSpPr>
          <a:xfrm>
            <a:off x="7799832" y="2328649"/>
            <a:ext cx="6007608" cy="3694176"/>
            <a:chOff x="7498080" y="2328649"/>
            <a:chExt cx="6007608" cy="3694176"/>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6452" t="6005" r="-4023" b="6005"/>
            <a:stretch/>
          </p:blipFill>
          <p:spPr>
            <a:xfrm>
              <a:off x="7498080" y="2346938"/>
              <a:ext cx="3749040" cy="3657600"/>
            </a:xfrm>
            <a:prstGeom prst="roundRect">
              <a:avLst>
                <a:gd name="adj" fmla="val 6583"/>
              </a:avLst>
            </a:prstGeom>
            <a:ln w="28575">
              <a:solidFill>
                <a:schemeClr val="bg2"/>
              </a:solidFill>
            </a:ln>
          </p:spPr>
        </p:pic>
        <p:sp>
          <p:nvSpPr>
            <p:cNvPr id="9" name="Round Same Side Corner Rectangle 8"/>
            <p:cNvSpPr/>
            <p:nvPr/>
          </p:nvSpPr>
          <p:spPr>
            <a:xfrm rot="5400000">
              <a:off x="10149840" y="2666977"/>
              <a:ext cx="3694176" cy="3017520"/>
            </a:xfrm>
            <a:prstGeom prst="round2SameRect">
              <a:avLst>
                <a:gd name="adj1" fmla="val 8704"/>
                <a:gd name="adj2" fmla="val 0"/>
              </a:avLst>
            </a:prstGeom>
            <a:solidFill>
              <a:schemeClr val="bg1"/>
            </a:solid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vert="vert270" bIns="182880" rtlCol="0" anchor="ctr"/>
            <a:lstStyle/>
            <a:p>
              <a:pPr lvl="0" defTabSz="402900" fontAlgn="auto">
                <a:spcBef>
                  <a:spcPts val="1200"/>
                </a:spcBef>
                <a:spcAft>
                  <a:spcPts val="0"/>
                </a:spcAft>
                <a:buClr>
                  <a:srgbClr val="75BF43"/>
                </a:buClr>
                <a:defRPr/>
              </a:pPr>
              <a:r>
                <a:rPr lang="en-US" sz="2500" dirty="0">
                  <a:solidFill>
                    <a:srgbClr val="000000"/>
                  </a:solidFill>
                </a:rPr>
                <a:t>E-commerce accounts for </a:t>
              </a:r>
              <a:r>
                <a:rPr lang="en-US" sz="2500" dirty="0" smtClean="0">
                  <a:solidFill>
                    <a:srgbClr val="000000"/>
                  </a:solidFill>
                </a:rPr>
                <a:t/>
              </a:r>
              <a:br>
                <a:rPr lang="en-US" sz="2500" dirty="0" smtClean="0">
                  <a:solidFill>
                    <a:srgbClr val="000000"/>
                  </a:solidFill>
                </a:rPr>
              </a:br>
              <a:r>
                <a:rPr lang="en-US" sz="2500" b="1" dirty="0" smtClean="0">
                  <a:solidFill>
                    <a:srgbClr val="000000"/>
                  </a:solidFill>
                </a:rPr>
                <a:t>7.3</a:t>
              </a:r>
              <a:r>
                <a:rPr lang="en-US" sz="2500" b="1" dirty="0">
                  <a:solidFill>
                    <a:srgbClr val="000000"/>
                  </a:solidFill>
                </a:rPr>
                <a:t>% </a:t>
              </a:r>
              <a:r>
                <a:rPr lang="en-US" sz="2500" dirty="0">
                  <a:solidFill>
                    <a:srgbClr val="000000"/>
                  </a:solidFill>
                </a:rPr>
                <a:t>of total US retail sales</a:t>
              </a:r>
            </a:p>
          </p:txBody>
        </p:sp>
      </p:grpSp>
    </p:spTree>
    <p:extLst>
      <p:ext uri="{BB962C8B-B14F-4D97-AF65-F5344CB8AC3E}">
        <p14:creationId xmlns:p14="http://schemas.microsoft.com/office/powerpoint/2010/main" val="1989015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1"/>
          </p:nvPr>
        </p:nvSpPr>
        <p:spPr/>
        <p:txBody>
          <a:bodyPr/>
          <a:lstStyle/>
          <a:p>
            <a:endParaRPr lang="en-US" dirty="0"/>
          </a:p>
        </p:txBody>
      </p:sp>
      <p:sp>
        <p:nvSpPr>
          <p:cNvPr id="2" name="Title 1"/>
          <p:cNvSpPr>
            <a:spLocks noGrp="1"/>
          </p:cNvSpPr>
          <p:nvPr>
            <p:ph type="title"/>
          </p:nvPr>
        </p:nvSpPr>
        <p:spPr>
          <a:xfrm>
            <a:off x="822960" y="237744"/>
            <a:ext cx="12984480" cy="841248"/>
          </a:xfrm>
        </p:spPr>
        <p:txBody>
          <a:bodyPr/>
          <a:lstStyle/>
          <a:p>
            <a:r>
              <a:rPr lang="en-US" dirty="0" smtClean="0"/>
              <a:t>The In-store Experience is Critical</a:t>
            </a:r>
            <a:endParaRPr lang="en-US" dirty="0"/>
          </a:p>
        </p:txBody>
      </p:sp>
      <p:sp>
        <p:nvSpPr>
          <p:cNvPr id="10" name="Content Placeholder 9"/>
          <p:cNvSpPr>
            <a:spLocks noGrp="1"/>
          </p:cNvSpPr>
          <p:nvPr>
            <p:ph sz="quarter" idx="22"/>
          </p:nvPr>
        </p:nvSpPr>
        <p:spPr>
          <a:xfrm>
            <a:off x="8112642" y="2590715"/>
            <a:ext cx="5669280" cy="3000821"/>
          </a:xfrm>
        </p:spPr>
        <p:txBody>
          <a:bodyPr wrap="square" anchor="t" anchorCtr="0">
            <a:spAutoFit/>
          </a:bodyPr>
          <a:lstStyle/>
          <a:p>
            <a:pPr marL="0" indent="0" defTabSz="968167" fontAlgn="base">
              <a:spcBef>
                <a:spcPts val="1906"/>
              </a:spcBef>
              <a:spcAft>
                <a:spcPct val="0"/>
              </a:spcAft>
              <a:buClrTx/>
              <a:buNone/>
            </a:pPr>
            <a:r>
              <a:rPr lang="en-US" sz="3200" dirty="0" smtClean="0">
                <a:solidFill>
                  <a:srgbClr val="000000"/>
                </a:solidFill>
              </a:rPr>
              <a:t>Providing customers with</a:t>
            </a:r>
            <a:r>
              <a:rPr lang="en-US" sz="3200" b="1" dirty="0" smtClean="0">
                <a:solidFill>
                  <a:srgbClr val="000000"/>
                </a:solidFill>
              </a:rPr>
              <a:t> </a:t>
            </a:r>
            <a:r>
              <a:rPr lang="en-US" sz="3200" dirty="0" smtClean="0">
                <a:solidFill>
                  <a:srgbClr val="000000"/>
                </a:solidFill>
              </a:rPr>
              <a:t>a</a:t>
            </a:r>
            <a:r>
              <a:rPr lang="en-US" sz="3200" b="1" dirty="0" smtClean="0">
                <a:solidFill>
                  <a:srgbClr val="000000"/>
                </a:solidFill>
              </a:rPr>
              <a:t> compelling brand experience</a:t>
            </a:r>
            <a:r>
              <a:rPr lang="en-US" sz="3200" dirty="0" smtClean="0">
                <a:solidFill>
                  <a:srgbClr val="000000"/>
                </a:solidFill>
              </a:rPr>
              <a:t> will become a </a:t>
            </a:r>
            <a:r>
              <a:rPr lang="en-US" sz="3200" b="1" dirty="0" smtClean="0">
                <a:solidFill>
                  <a:srgbClr val="000000"/>
                </a:solidFill>
              </a:rPr>
              <a:t>primary role of the store,</a:t>
            </a:r>
            <a:r>
              <a:rPr lang="en-US" sz="3200" dirty="0" smtClean="0">
                <a:solidFill>
                  <a:srgbClr val="000000"/>
                </a:solidFill>
              </a:rPr>
              <a:t> </a:t>
            </a:r>
            <a:r>
              <a:rPr lang="en-US" sz="3200" u="sng" dirty="0" smtClean="0">
                <a:solidFill>
                  <a:srgbClr val="000000"/>
                </a:solidFill>
              </a:rPr>
              <a:t>eclipsing traditional shopping</a:t>
            </a:r>
          </a:p>
          <a:p>
            <a:pPr marL="690563" indent="0" defTabSz="968167" fontAlgn="base">
              <a:spcAft>
                <a:spcPct val="0"/>
              </a:spcAft>
              <a:buClrTx/>
              <a:buNone/>
            </a:pPr>
            <a:r>
              <a:rPr lang="en-US" sz="2000" dirty="0" smtClean="0">
                <a:solidFill>
                  <a:schemeClr val="tx1">
                    <a:lumMod val="75000"/>
                    <a:lumOff val="25000"/>
                  </a:schemeClr>
                </a:solidFill>
              </a:rPr>
              <a:t>Deloitte – The Next Evolution Store 3.0</a:t>
            </a:r>
            <a:endParaRPr lang="en-US" sz="2000" dirty="0">
              <a:solidFill>
                <a:schemeClr val="tx1">
                  <a:lumMod val="75000"/>
                  <a:lumOff val="25000"/>
                </a:schemeClr>
              </a:solidFill>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8756" t="1834" r="10180"/>
          <a:stretch/>
        </p:blipFill>
        <p:spPr>
          <a:xfrm>
            <a:off x="822960" y="2027186"/>
            <a:ext cx="6205121" cy="4206240"/>
          </a:xfrm>
          <a:prstGeom prst="roundRect">
            <a:avLst>
              <a:gd name="adj" fmla="val 2764"/>
            </a:avLst>
          </a:prstGeom>
          <a:ln w="6350">
            <a:solidFill>
              <a:schemeClr val="bg1">
                <a:lumMod val="85000"/>
              </a:schemeClr>
            </a:solidFill>
            <a:miter lim="800000"/>
          </a:ln>
        </p:spPr>
      </p:pic>
    </p:spTree>
    <p:extLst>
      <p:ext uri="{BB962C8B-B14F-4D97-AF65-F5344CB8AC3E}">
        <p14:creationId xmlns:p14="http://schemas.microsoft.com/office/powerpoint/2010/main" val="19969196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88720"/>
            <a:ext cx="14630400" cy="6217920"/>
          </a:xfrm>
          <a:prstGeom prst="rect">
            <a:avLst/>
          </a:prstGeom>
          <a:blipFill dpi="0" rotWithShape="1">
            <a:blip r:embed="rId3">
              <a:alphaModFix amt="10000"/>
              <a:extLst>
                <a:ext uri="{28A0092B-C50C-407E-A947-70E740481C1C}">
                  <a14:useLocalDpi xmlns:a14="http://schemas.microsoft.com/office/drawing/2010/main" val="0"/>
                </a:ext>
              </a:extLst>
            </a:blip>
            <a:srcRect/>
            <a:stretch>
              <a:fillRect t="-18468" b="-38444"/>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 Placeholder 15"/>
          <p:cNvSpPr>
            <a:spLocks noGrp="1"/>
          </p:cNvSpPr>
          <p:nvPr>
            <p:ph type="body" sz="quarter" idx="21"/>
          </p:nvPr>
        </p:nvSpPr>
        <p:spPr/>
        <p:txBody>
          <a:bodyPr/>
          <a:lstStyle/>
          <a:p>
            <a:r>
              <a:rPr lang="en-US" dirty="0" smtClean="0"/>
              <a:t>Source: Accenture 2015 Banking Survey, Banking Shaped by the Customer</a:t>
            </a:r>
            <a:endParaRPr lang="en-US" dirty="0"/>
          </a:p>
        </p:txBody>
      </p:sp>
      <p:sp>
        <p:nvSpPr>
          <p:cNvPr id="2" name="Title 1"/>
          <p:cNvSpPr>
            <a:spLocks noGrp="1"/>
          </p:cNvSpPr>
          <p:nvPr>
            <p:ph type="title"/>
          </p:nvPr>
        </p:nvSpPr>
        <p:spPr/>
        <p:txBody>
          <a:bodyPr/>
          <a:lstStyle/>
          <a:p>
            <a:r>
              <a:rPr lang="en-US" dirty="0" smtClean="0"/>
              <a:t>Banking Also Under Pressure</a:t>
            </a:r>
            <a:endParaRPr lang="en-US" dirty="0"/>
          </a:p>
        </p:txBody>
      </p:sp>
      <p:graphicFrame>
        <p:nvGraphicFramePr>
          <p:cNvPr id="6" name="Content Placeholder 11"/>
          <p:cNvGraphicFramePr>
            <a:graphicFrameLocks noGrp="1"/>
          </p:cNvGraphicFramePr>
          <p:nvPr>
            <p:ph sz="quarter" idx="22"/>
            <p:extLst>
              <p:ext uri="{D42A27DB-BD31-4B8C-83A1-F6EECF244321}">
                <p14:modId xmlns:p14="http://schemas.microsoft.com/office/powerpoint/2010/main" val="1092158194"/>
              </p:ext>
            </p:extLst>
          </p:nvPr>
        </p:nvGraphicFramePr>
        <p:xfrm>
          <a:off x="822325" y="1454150"/>
          <a:ext cx="12984480" cy="5131396"/>
        </p:xfrm>
        <a:graphic>
          <a:graphicData uri="http://schemas.openxmlformats.org/drawingml/2006/table">
            <a:tbl>
              <a:tblPr firstRow="1" bandRow="1">
                <a:tableStyleId>{2D5ABB26-0587-4C30-8999-92F81FD0307C}</a:tableStyleId>
              </a:tblPr>
              <a:tblGrid>
                <a:gridCol w="6492240"/>
                <a:gridCol w="6492240"/>
              </a:tblGrid>
              <a:tr h="48409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chemeClr val="tx2"/>
                          </a:solidFill>
                          <a:effectLst/>
                          <a:uLnTx/>
                          <a:uFillTx/>
                          <a:latin typeface="+mn-lt"/>
                          <a:ea typeface="+mn-ea"/>
                          <a:cs typeface="+mn-cs"/>
                        </a:rPr>
                        <a:t>Shifting Sands</a:t>
                      </a:r>
                    </a:p>
                  </a:txBody>
                  <a:tcPr marL="0" marR="182880" marT="48409" marB="48409">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chemeClr val="tx2"/>
                          </a:solidFill>
                          <a:effectLst/>
                          <a:uLnTx/>
                          <a:uFillTx/>
                          <a:latin typeface="+mn-lt"/>
                          <a:ea typeface="+mn-ea"/>
                          <a:cs typeface="+mn-cs"/>
                        </a:rPr>
                        <a:t>Deep Trust</a:t>
                      </a:r>
                    </a:p>
                  </a:txBody>
                  <a:tcPr marL="640080" marR="0" marT="48409" marB="48409">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r h="4130936">
                <a:tc>
                  <a:txBody>
                    <a:bodyPr/>
                    <a:lstStyle/>
                    <a:p>
                      <a:pPr marL="0" marR="0" lvl="0" indent="0" algn="l" defTabSz="402900" rtl="0" eaLnBrk="1" fontAlgn="auto" latinLnBrk="0" hangingPunct="1">
                        <a:lnSpc>
                          <a:spcPct val="100000"/>
                        </a:lnSpc>
                        <a:spcBef>
                          <a:spcPts val="2400"/>
                        </a:spcBef>
                        <a:spcAft>
                          <a:spcPts val="0"/>
                        </a:spcAft>
                        <a:buClr>
                          <a:srgbClr val="75BF43"/>
                        </a:buClr>
                        <a:buSzTx/>
                        <a:buFont typeface="Lucida Grande"/>
                        <a:buNone/>
                        <a:tabLst/>
                        <a:defRPr/>
                      </a:pPr>
                      <a:r>
                        <a:rPr kumimoji="0" lang="en-US" sz="4000" b="1" i="0" u="none" strike="noStrike" kern="1200" cap="none" spc="0" normalizeH="0" baseline="0" noProof="0" dirty="0" smtClean="0">
                          <a:ln>
                            <a:noFill/>
                          </a:ln>
                          <a:solidFill>
                            <a:srgbClr val="000000"/>
                          </a:solidFill>
                          <a:effectLst/>
                          <a:uLnTx/>
                          <a:uFillTx/>
                          <a:latin typeface="+mn-lt"/>
                          <a:ea typeface="+mn-ea"/>
                          <a:cs typeface="+mn-cs"/>
                        </a:rPr>
                        <a:t>79% </a:t>
                      </a:r>
                      <a:r>
                        <a:rPr kumimoji="0" lang="en-US" sz="3200" b="0" i="0" u="none" strike="noStrike" kern="1200" cap="none" spc="0" normalizeH="0" baseline="0" noProof="0" dirty="0" smtClean="0">
                          <a:ln>
                            <a:noFill/>
                          </a:ln>
                          <a:solidFill>
                            <a:srgbClr val="000000"/>
                          </a:solidFill>
                          <a:effectLst/>
                          <a:uLnTx/>
                          <a:uFillTx/>
                          <a:latin typeface="+mn-lt"/>
                          <a:ea typeface="+mn-ea"/>
                          <a:cs typeface="+mn-cs"/>
                        </a:rPr>
                        <a:t>of consumers view their banking relationship to be transactional – up 8% since 2014</a:t>
                      </a:r>
                    </a:p>
                    <a:p>
                      <a:pPr marL="0" marR="0" lvl="0" indent="0" algn="l" defTabSz="402900" rtl="0" eaLnBrk="1" fontAlgn="auto" latinLnBrk="0" hangingPunct="1">
                        <a:lnSpc>
                          <a:spcPct val="100000"/>
                        </a:lnSpc>
                        <a:spcBef>
                          <a:spcPts val="2400"/>
                        </a:spcBef>
                        <a:spcAft>
                          <a:spcPts val="0"/>
                        </a:spcAft>
                        <a:buClr>
                          <a:srgbClr val="75BF43"/>
                        </a:buClr>
                        <a:buSzTx/>
                        <a:buFont typeface="Lucida Grande"/>
                        <a:buNone/>
                        <a:tabLst/>
                        <a:defRPr/>
                      </a:pPr>
                      <a:r>
                        <a:rPr kumimoji="0" lang="en-US" sz="4000" b="1" i="0" u="none" strike="noStrike" kern="1200" cap="none" spc="0" normalizeH="0" baseline="0" noProof="0" dirty="0" smtClean="0">
                          <a:ln>
                            <a:noFill/>
                          </a:ln>
                          <a:solidFill>
                            <a:srgbClr val="000000"/>
                          </a:solidFill>
                          <a:effectLst/>
                          <a:uLnTx/>
                          <a:uFillTx/>
                          <a:latin typeface="+mn-lt"/>
                          <a:ea typeface="+mn-ea"/>
                          <a:cs typeface="+mn-cs"/>
                        </a:rPr>
                        <a:t>18% </a:t>
                      </a:r>
                      <a:r>
                        <a:rPr kumimoji="0" lang="en-US" sz="3200" b="0" i="0" u="none" strike="noStrike" kern="1200" cap="none" spc="0" normalizeH="0" baseline="0" noProof="0" dirty="0" smtClean="0">
                          <a:ln>
                            <a:noFill/>
                          </a:ln>
                          <a:solidFill>
                            <a:srgbClr val="000000"/>
                          </a:solidFill>
                          <a:effectLst/>
                          <a:uLnTx/>
                          <a:uFillTx/>
                          <a:latin typeface="+mn-lt"/>
                          <a:ea typeface="+mn-ea"/>
                          <a:cs typeface="+mn-cs"/>
                        </a:rPr>
                        <a:t>of</a:t>
                      </a:r>
                      <a:r>
                        <a:rPr kumimoji="0" lang="en-US" sz="4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3200" b="0" i="0" u="none" strike="noStrike" kern="1200" cap="none" spc="0" normalizeH="0" baseline="0" noProof="0" dirty="0" err="1" smtClean="0">
                          <a:ln>
                            <a:noFill/>
                          </a:ln>
                          <a:solidFill>
                            <a:srgbClr val="000000"/>
                          </a:solidFill>
                          <a:effectLst/>
                          <a:uLnTx/>
                          <a:uFillTx/>
                          <a:latin typeface="+mn-lt"/>
                          <a:ea typeface="+mn-ea"/>
                          <a:cs typeface="+mn-cs"/>
                        </a:rPr>
                        <a:t>Millennials</a:t>
                      </a:r>
                      <a:r>
                        <a:rPr kumimoji="0" lang="en-US" sz="3200" b="0" i="0" u="none" strike="noStrike" kern="1200" cap="none" spc="0" normalizeH="0" baseline="0" noProof="0" dirty="0" smtClean="0">
                          <a:ln>
                            <a:noFill/>
                          </a:ln>
                          <a:solidFill>
                            <a:srgbClr val="000000"/>
                          </a:solidFill>
                          <a:effectLst/>
                          <a:uLnTx/>
                          <a:uFillTx/>
                          <a:latin typeface="+mn-lt"/>
                          <a:ea typeface="+mn-ea"/>
                          <a:cs typeface="+mn-cs"/>
                        </a:rPr>
                        <a:t> switched their primary bank within the past 12 months – compared to 10% of customers 35 to 54 and 3% of people 55 and older</a:t>
                      </a: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a:txBody>
                  <a:tcPr marL="0" marR="457200" marT="48409" marB="48409">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402900" rtl="0" eaLnBrk="1" fontAlgn="auto" latinLnBrk="0" hangingPunct="1">
                        <a:lnSpc>
                          <a:spcPct val="100000"/>
                        </a:lnSpc>
                        <a:spcBef>
                          <a:spcPts val="2400"/>
                        </a:spcBef>
                        <a:spcAft>
                          <a:spcPts val="0"/>
                        </a:spcAft>
                        <a:buClr>
                          <a:srgbClr val="75BF43"/>
                        </a:buClr>
                        <a:buSzTx/>
                        <a:buFont typeface="Lucida Grande"/>
                        <a:buNone/>
                        <a:tabLst/>
                        <a:defRPr/>
                      </a:pPr>
                      <a:r>
                        <a:rPr kumimoji="0" lang="en-US" sz="4000" b="1" i="0" u="none" strike="noStrike" kern="1200" cap="none" spc="0" normalizeH="0" baseline="0" noProof="0" dirty="0" smtClean="0">
                          <a:ln>
                            <a:noFill/>
                          </a:ln>
                          <a:solidFill>
                            <a:srgbClr val="000000"/>
                          </a:solidFill>
                          <a:effectLst/>
                          <a:uLnTx/>
                          <a:uFillTx/>
                          <a:latin typeface="+mn-lt"/>
                          <a:ea typeface="+mn-ea"/>
                          <a:cs typeface="+mn-cs"/>
                        </a:rPr>
                        <a:t>88% </a:t>
                      </a:r>
                      <a:r>
                        <a:rPr kumimoji="0" lang="en-US" sz="3200" b="0" i="0" u="none" strike="noStrike" kern="1200" cap="none" spc="0" normalizeH="0" baseline="0" noProof="0" dirty="0" smtClean="0">
                          <a:ln>
                            <a:noFill/>
                          </a:ln>
                          <a:solidFill>
                            <a:srgbClr val="000000"/>
                          </a:solidFill>
                          <a:effectLst/>
                          <a:uLnTx/>
                          <a:uFillTx/>
                          <a:latin typeface="+mn-lt"/>
                          <a:ea typeface="+mn-ea"/>
                          <a:cs typeface="+mn-cs"/>
                        </a:rPr>
                        <a:t>of bank customers still use branches</a:t>
                      </a:r>
                    </a:p>
                    <a:p>
                      <a:pPr marL="0" marR="0" lvl="0" indent="0" algn="l" defTabSz="402900" rtl="0" eaLnBrk="1" fontAlgn="auto" latinLnBrk="0" hangingPunct="1">
                        <a:lnSpc>
                          <a:spcPct val="100000"/>
                        </a:lnSpc>
                        <a:spcBef>
                          <a:spcPts val="2400"/>
                        </a:spcBef>
                        <a:spcAft>
                          <a:spcPts val="0"/>
                        </a:spcAft>
                        <a:buClr>
                          <a:srgbClr val="75BF43"/>
                        </a:buClr>
                        <a:buSzTx/>
                        <a:buFont typeface="Lucida Grande"/>
                        <a:buNone/>
                        <a:tabLst/>
                        <a:defRPr/>
                      </a:pPr>
                      <a:r>
                        <a:rPr kumimoji="0" lang="en-US" sz="4000" b="1" i="0" u="none" strike="noStrike" kern="1200" cap="none" spc="0" normalizeH="0" baseline="0" noProof="0" dirty="0" smtClean="0">
                          <a:ln>
                            <a:noFill/>
                          </a:ln>
                          <a:solidFill>
                            <a:srgbClr val="000000"/>
                          </a:solidFill>
                          <a:effectLst/>
                          <a:uLnTx/>
                          <a:uFillTx/>
                          <a:latin typeface="+mn-lt"/>
                          <a:ea typeface="+mn-ea"/>
                          <a:cs typeface="+mn-cs"/>
                        </a:rPr>
                        <a:t>86% </a:t>
                      </a:r>
                      <a:r>
                        <a:rPr kumimoji="0" lang="en-US" sz="3200" b="0" i="0" u="none" strike="noStrike" kern="1200" cap="none" spc="0" normalizeH="0" baseline="0" noProof="0" dirty="0" smtClean="0">
                          <a:ln>
                            <a:noFill/>
                          </a:ln>
                          <a:solidFill>
                            <a:srgbClr val="000000"/>
                          </a:solidFill>
                          <a:effectLst/>
                          <a:uLnTx/>
                          <a:uFillTx/>
                          <a:latin typeface="+mn-lt"/>
                          <a:ea typeface="+mn-ea"/>
                          <a:cs typeface="+mn-cs"/>
                        </a:rPr>
                        <a:t>percent of consumers trust their bank over all other institutions to securely manage their personal data</a:t>
                      </a:r>
                    </a:p>
                  </a:txBody>
                  <a:tcPr marL="640080" marR="0" marT="48409" marB="48409">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40001694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21"/>
          </p:nvPr>
        </p:nvSpPr>
        <p:spPr/>
        <p:txBody>
          <a:bodyPr/>
          <a:lstStyle/>
          <a:p>
            <a:endParaRPr lang="en-US" dirty="0"/>
          </a:p>
        </p:txBody>
      </p:sp>
      <p:sp>
        <p:nvSpPr>
          <p:cNvPr id="2" name="Title 1"/>
          <p:cNvSpPr>
            <a:spLocks noGrp="1"/>
          </p:cNvSpPr>
          <p:nvPr>
            <p:ph type="title"/>
          </p:nvPr>
        </p:nvSpPr>
        <p:spPr/>
        <p:txBody>
          <a:bodyPr/>
          <a:lstStyle/>
          <a:p>
            <a:r>
              <a:rPr lang="en-US" dirty="0" smtClean="0"/>
              <a:t>Trying New Approaches at the Branch</a:t>
            </a:r>
            <a:endParaRPr lang="en-US" dirty="0"/>
          </a:p>
        </p:txBody>
      </p:sp>
      <p:pic>
        <p:nvPicPr>
          <p:cNvPr id="10" name="Picture 9" descr="UMPQUA.jpg"/>
          <p:cNvPicPr>
            <a:picLocks noChangeAspect="1"/>
          </p:cNvPicPr>
          <p:nvPr/>
        </p:nvPicPr>
        <p:blipFill rotWithShape="1">
          <a:blip r:embed="rId3">
            <a:extLst>
              <a:ext uri="{28A0092B-C50C-407E-A947-70E740481C1C}">
                <a14:useLocalDpi xmlns:a14="http://schemas.microsoft.com/office/drawing/2010/main" val="0"/>
              </a:ext>
            </a:extLst>
          </a:blip>
          <a:srcRect l="4020" r="4020"/>
          <a:stretch/>
        </p:blipFill>
        <p:spPr>
          <a:xfrm>
            <a:off x="5074920" y="3294200"/>
            <a:ext cx="4480560" cy="2743200"/>
          </a:xfrm>
          <a:prstGeom prst="rect">
            <a:avLst/>
          </a:prstGeom>
          <a:ln w="6350">
            <a:solidFill>
              <a:schemeClr val="bg1">
                <a:lumMod val="85000"/>
              </a:schemeClr>
            </a:solidFill>
            <a:miter lim="800000"/>
          </a:ln>
        </p:spPr>
      </p:pic>
      <p:pic>
        <p:nvPicPr>
          <p:cNvPr id="8" name="Picture 7" descr="cibc_branch_interior.jpg"/>
          <p:cNvPicPr>
            <a:picLocks noChangeAspect="1"/>
          </p:cNvPicPr>
          <p:nvPr/>
        </p:nvPicPr>
        <p:blipFill rotWithShape="1">
          <a:blip r:embed="rId4" cstate="print">
            <a:extLst>
              <a:ext uri="{28A0092B-C50C-407E-A947-70E740481C1C}">
                <a14:useLocalDpi xmlns:a14="http://schemas.microsoft.com/office/drawing/2010/main" val="0"/>
              </a:ext>
            </a:extLst>
          </a:blip>
          <a:srcRect l="1605" r="1605"/>
          <a:stretch/>
        </p:blipFill>
        <p:spPr>
          <a:xfrm>
            <a:off x="822960" y="4608575"/>
            <a:ext cx="4114800" cy="2606040"/>
          </a:xfrm>
          <a:prstGeom prst="rect">
            <a:avLst/>
          </a:prstGeom>
          <a:ln w="6350">
            <a:solidFill>
              <a:schemeClr val="bg1">
                <a:lumMod val="85000"/>
              </a:schemeClr>
            </a:solidFill>
            <a:miter lim="800000"/>
          </a:ln>
        </p:spPr>
      </p:pic>
      <p:pic>
        <p:nvPicPr>
          <p:cNvPr id="11" name="Picture 10" descr="conestoga_bankwerx_tech_bar.jpg"/>
          <p:cNvPicPr>
            <a:picLocks noChangeAspect="1"/>
          </p:cNvPicPr>
          <p:nvPr/>
        </p:nvPicPr>
        <p:blipFill rotWithShape="1">
          <a:blip r:embed="rId5" cstate="print">
            <a:extLst>
              <a:ext uri="{28A0092B-C50C-407E-A947-70E740481C1C}">
                <a14:useLocalDpi xmlns:a14="http://schemas.microsoft.com/office/drawing/2010/main" val="0"/>
              </a:ext>
            </a:extLst>
          </a:blip>
          <a:srcRect t="2524" b="2524"/>
          <a:stretch/>
        </p:blipFill>
        <p:spPr>
          <a:xfrm>
            <a:off x="822959" y="1901988"/>
            <a:ext cx="4114800" cy="2606040"/>
          </a:xfrm>
          <a:prstGeom prst="rect">
            <a:avLst/>
          </a:prstGeom>
          <a:ln w="6350">
            <a:solidFill>
              <a:schemeClr val="bg1">
                <a:lumMod val="85000"/>
              </a:schemeClr>
            </a:solidFill>
            <a:miter lim="800000"/>
          </a:ln>
        </p:spPr>
      </p:pic>
      <p:sp>
        <p:nvSpPr>
          <p:cNvPr id="13" name="TextBox 12"/>
          <p:cNvSpPr txBox="1"/>
          <p:nvPr/>
        </p:nvSpPr>
        <p:spPr>
          <a:xfrm>
            <a:off x="2088045" y="1496427"/>
            <a:ext cx="1265152" cy="307777"/>
          </a:xfrm>
          <a:prstGeom prst="rect">
            <a:avLst/>
          </a:prstGeom>
          <a:noFill/>
        </p:spPr>
        <p:txBody>
          <a:bodyPr wrap="square" lIns="0" tIns="0" rIns="0" bIns="0" rtlCol="0">
            <a:spAutoFit/>
          </a:bodyPr>
          <a:lstStyle/>
          <a:p>
            <a:pPr algn="ctr"/>
            <a:r>
              <a:rPr lang="en-US" sz="2000" b="1" dirty="0">
                <a:solidFill>
                  <a:schemeClr val="accent1"/>
                </a:solidFill>
                <a:latin typeface="+mn-lt"/>
              </a:rPr>
              <a:t>Tech Bars</a:t>
            </a:r>
          </a:p>
        </p:txBody>
      </p:sp>
      <p:pic>
        <p:nvPicPr>
          <p:cNvPr id="5" name="Picture 4" descr="banks-big.jpg"/>
          <p:cNvPicPr>
            <a:picLocks noChangeAspect="1"/>
          </p:cNvPicPr>
          <p:nvPr/>
        </p:nvPicPr>
        <p:blipFill rotWithShape="1">
          <a:blip r:embed="rId6">
            <a:extLst>
              <a:ext uri="{28A0092B-C50C-407E-A947-70E740481C1C}">
                <a14:useLocalDpi xmlns:a14="http://schemas.microsoft.com/office/drawing/2010/main" val="0"/>
              </a:ext>
            </a:extLst>
          </a:blip>
          <a:srcRect t="2500" b="2500"/>
          <a:stretch/>
        </p:blipFill>
        <p:spPr>
          <a:xfrm>
            <a:off x="9692640" y="1901989"/>
            <a:ext cx="4114800" cy="2606040"/>
          </a:xfrm>
          <a:prstGeom prst="rect">
            <a:avLst/>
          </a:prstGeom>
          <a:ln w="6350">
            <a:solidFill>
              <a:schemeClr val="bg1">
                <a:lumMod val="85000"/>
              </a:schemeClr>
            </a:solidFill>
            <a:miter lim="800000"/>
          </a:ln>
        </p:spPr>
      </p:pic>
      <p:pic>
        <p:nvPicPr>
          <p:cNvPr id="9" name="Picture 8" descr="westpac_kent_street_branch_interior.jpg"/>
          <p:cNvPicPr>
            <a:picLocks noChangeAspect="1"/>
          </p:cNvPicPr>
          <p:nvPr/>
        </p:nvPicPr>
        <p:blipFill rotWithShape="1">
          <a:blip r:embed="rId7" cstate="print">
            <a:extLst>
              <a:ext uri="{28A0092B-C50C-407E-A947-70E740481C1C}">
                <a14:useLocalDpi xmlns:a14="http://schemas.microsoft.com/office/drawing/2010/main" val="0"/>
              </a:ext>
            </a:extLst>
          </a:blip>
          <a:srcRect t="2500" b="2500"/>
          <a:stretch/>
        </p:blipFill>
        <p:spPr>
          <a:xfrm>
            <a:off x="9692640" y="4608575"/>
            <a:ext cx="4114800" cy="2606040"/>
          </a:xfrm>
          <a:prstGeom prst="rect">
            <a:avLst/>
          </a:prstGeom>
          <a:ln w="6350">
            <a:solidFill>
              <a:schemeClr val="bg1">
                <a:lumMod val="85000"/>
              </a:schemeClr>
            </a:solidFill>
            <a:miter lim="800000"/>
          </a:ln>
        </p:spPr>
      </p:pic>
      <p:sp>
        <p:nvSpPr>
          <p:cNvPr id="14" name="TextBox 13"/>
          <p:cNvSpPr txBox="1"/>
          <p:nvPr/>
        </p:nvSpPr>
        <p:spPr>
          <a:xfrm>
            <a:off x="10922466" y="1496427"/>
            <a:ext cx="1860885" cy="307777"/>
          </a:xfrm>
          <a:prstGeom prst="rect">
            <a:avLst/>
          </a:prstGeom>
          <a:noFill/>
        </p:spPr>
        <p:txBody>
          <a:bodyPr wrap="square" lIns="0" tIns="0" rIns="0" bIns="0" rtlCol="0">
            <a:spAutoFit/>
          </a:bodyPr>
          <a:lstStyle/>
          <a:p>
            <a:pPr algn="ctr"/>
            <a:r>
              <a:rPr lang="en-US" sz="2000" b="1" dirty="0">
                <a:solidFill>
                  <a:schemeClr val="accent1"/>
                </a:solidFill>
                <a:latin typeface="+mn-lt"/>
              </a:rPr>
              <a:t>Coffee Houses</a:t>
            </a:r>
          </a:p>
        </p:txBody>
      </p:sp>
      <p:sp>
        <p:nvSpPr>
          <p:cNvPr id="15" name="TextBox 14"/>
          <p:cNvSpPr txBox="1"/>
          <p:nvPr/>
        </p:nvSpPr>
        <p:spPr>
          <a:xfrm>
            <a:off x="6549555" y="2871130"/>
            <a:ext cx="1531290" cy="307777"/>
          </a:xfrm>
          <a:prstGeom prst="rect">
            <a:avLst/>
          </a:prstGeom>
          <a:noFill/>
        </p:spPr>
        <p:txBody>
          <a:bodyPr wrap="square" lIns="0" tIns="0" rIns="0" bIns="0" rtlCol="0">
            <a:spAutoFit/>
          </a:bodyPr>
          <a:lstStyle/>
          <a:p>
            <a:pPr algn="ctr"/>
            <a:r>
              <a:rPr lang="en-US" sz="2000" b="1" dirty="0">
                <a:solidFill>
                  <a:schemeClr val="accent1"/>
                </a:solidFill>
                <a:latin typeface="+mn-lt"/>
              </a:rPr>
              <a:t>Yoga Studio</a:t>
            </a:r>
          </a:p>
        </p:txBody>
      </p:sp>
    </p:spTree>
    <p:extLst>
      <p:ext uri="{BB962C8B-B14F-4D97-AF65-F5344CB8AC3E}">
        <p14:creationId xmlns:p14="http://schemas.microsoft.com/office/powerpoint/2010/main" val="17340853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21"/>
          </p:nvPr>
        </p:nvSpPr>
        <p:spPr/>
        <p:txBody>
          <a:bodyPr/>
          <a:lstStyle/>
          <a:p>
            <a:endParaRPr lang="en-US" dirty="0"/>
          </a:p>
        </p:txBody>
      </p:sp>
      <p:sp>
        <p:nvSpPr>
          <p:cNvPr id="2" name="Title 1"/>
          <p:cNvSpPr>
            <a:spLocks noGrp="1"/>
          </p:cNvSpPr>
          <p:nvPr>
            <p:ph type="title"/>
          </p:nvPr>
        </p:nvSpPr>
        <p:spPr>
          <a:xfrm>
            <a:off x="822960" y="237744"/>
            <a:ext cx="12984480" cy="841248"/>
          </a:xfrm>
        </p:spPr>
        <p:txBody>
          <a:bodyPr/>
          <a:lstStyle/>
          <a:p>
            <a:r>
              <a:rPr lang="en-US" dirty="0" smtClean="0"/>
              <a:t>The “Branch of the Future”</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49994"/>
          <a:stretch/>
        </p:blipFill>
        <p:spPr>
          <a:xfrm>
            <a:off x="822960" y="1902151"/>
            <a:ext cx="4187952" cy="4864209"/>
          </a:xfrm>
          <a:prstGeom prst="rect">
            <a:avLst/>
          </a:prstGeom>
          <a:ln w="6350">
            <a:noFill/>
            <a:miter lim="800000"/>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000" r="-6"/>
          <a:stretch/>
        </p:blipFill>
        <p:spPr>
          <a:xfrm>
            <a:off x="9619488" y="1902151"/>
            <a:ext cx="4187952" cy="4864209"/>
          </a:xfrm>
          <a:prstGeom prst="rect">
            <a:avLst/>
          </a:prstGeom>
          <a:ln w="6350">
            <a:noFill/>
            <a:miter lim="800000"/>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857" r="2857"/>
          <a:stretch/>
        </p:blipFill>
        <p:spPr>
          <a:xfrm>
            <a:off x="5042916" y="2737632"/>
            <a:ext cx="4544568" cy="3193246"/>
          </a:xfrm>
          <a:prstGeom prst="rect">
            <a:avLst/>
          </a:prstGeom>
          <a:ln w="6350">
            <a:solidFill>
              <a:schemeClr val="bg1">
                <a:lumMod val="85000"/>
              </a:schemeClr>
            </a:solidFill>
            <a:miter lim="800000"/>
          </a:ln>
        </p:spPr>
      </p:pic>
    </p:spTree>
    <p:extLst>
      <p:ext uri="{BB962C8B-B14F-4D97-AF65-F5344CB8AC3E}">
        <p14:creationId xmlns:p14="http://schemas.microsoft.com/office/powerpoint/2010/main" val="3322060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1"/>
          </p:nvPr>
        </p:nvSpPr>
        <p:spPr/>
        <p:txBody>
          <a:bodyPr/>
          <a:lstStyle/>
          <a:p>
            <a:endParaRPr lang="en-US" dirty="0"/>
          </a:p>
        </p:txBody>
      </p:sp>
      <p:sp>
        <p:nvSpPr>
          <p:cNvPr id="3" name="Title 2"/>
          <p:cNvSpPr>
            <a:spLocks noGrp="1"/>
          </p:cNvSpPr>
          <p:nvPr>
            <p:ph type="title"/>
          </p:nvPr>
        </p:nvSpPr>
        <p:spPr>
          <a:xfrm>
            <a:off x="822960" y="237744"/>
            <a:ext cx="12984480" cy="841248"/>
          </a:xfrm>
        </p:spPr>
        <p:txBody>
          <a:bodyPr/>
          <a:lstStyle/>
          <a:p>
            <a:r>
              <a:rPr lang="en-US" dirty="0" smtClean="0"/>
              <a:t>The Fallacy </a:t>
            </a:r>
            <a:r>
              <a:rPr lang="en-US" smtClean="0"/>
              <a:t>of the ”____ </a:t>
            </a:r>
            <a:r>
              <a:rPr lang="en-US" dirty="0" smtClean="0"/>
              <a:t>of </a:t>
            </a:r>
            <a:r>
              <a:rPr lang="en-US" smtClean="0"/>
              <a:t>the Future”</a:t>
            </a:r>
            <a:endParaRPr lang="en-US" dirty="0"/>
          </a:p>
        </p:txBody>
      </p:sp>
      <p:sp>
        <p:nvSpPr>
          <p:cNvPr id="4" name="Content Placeholder 3"/>
          <p:cNvSpPr>
            <a:spLocks noGrp="1"/>
          </p:cNvSpPr>
          <p:nvPr>
            <p:ph sz="quarter" idx="22"/>
          </p:nvPr>
        </p:nvSpPr>
        <p:spPr>
          <a:xfrm>
            <a:off x="822960" y="911850"/>
            <a:ext cx="12984480" cy="5760720"/>
          </a:xfrm>
        </p:spPr>
        <p:txBody>
          <a:bodyPr anchor="ctr" anchorCtr="0">
            <a:normAutofit/>
          </a:bodyPr>
          <a:lstStyle/>
          <a:p>
            <a:pPr marL="404813" indent="-404813"/>
            <a:r>
              <a:rPr lang="en-US" sz="3400" dirty="0" smtClean="0"/>
              <a:t>Museum-like</a:t>
            </a:r>
          </a:p>
          <a:p>
            <a:pPr marL="404813" indent="-404813"/>
            <a:r>
              <a:rPr lang="en-US" sz="3400" dirty="0" smtClean="0"/>
              <a:t>Not enough meaningful data generated</a:t>
            </a:r>
          </a:p>
          <a:p>
            <a:pPr marL="404813" indent="-404813"/>
            <a:r>
              <a:rPr lang="en-US" sz="3400" dirty="0" smtClean="0"/>
              <a:t>Doesn’t address strategy of scale</a:t>
            </a:r>
          </a:p>
          <a:p>
            <a:pPr marL="404813" indent="-404813"/>
            <a:r>
              <a:rPr lang="en-US" sz="3400" dirty="0" smtClean="0"/>
              <a:t>Danger of box checking mentality</a:t>
            </a:r>
          </a:p>
          <a:p>
            <a:pPr marL="404813" indent="-404813"/>
            <a:r>
              <a:rPr lang="en-US" sz="3400" dirty="0"/>
              <a:t>Lacks the rigor and discipline associated with meaningful POC initiatives </a:t>
            </a:r>
          </a:p>
        </p:txBody>
      </p:sp>
      <p:pic>
        <p:nvPicPr>
          <p:cNvPr id="2" name="Picture 1"/>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4398607" y="1318519"/>
            <a:ext cx="6066193" cy="5753185"/>
          </a:xfrm>
          <a:prstGeom prst="rect">
            <a:avLst/>
          </a:prstGeom>
        </p:spPr>
      </p:pic>
    </p:spTree>
    <p:extLst>
      <p:ext uri="{BB962C8B-B14F-4D97-AF65-F5344CB8AC3E}">
        <p14:creationId xmlns:p14="http://schemas.microsoft.com/office/powerpoint/2010/main" val="15716137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RN STRATACACHE 16X9 Theme">
  <a:themeElements>
    <a:clrScheme name="PRN2015">
      <a:dk1>
        <a:srgbClr val="000000"/>
      </a:dk1>
      <a:lt1>
        <a:srgbClr val="FFFFFF"/>
      </a:lt1>
      <a:dk2>
        <a:srgbClr val="3172B8"/>
      </a:dk2>
      <a:lt2>
        <a:srgbClr val="75BF43"/>
      </a:lt2>
      <a:accent1>
        <a:srgbClr val="11B8A8"/>
      </a:accent1>
      <a:accent2>
        <a:srgbClr val="CF519D"/>
      </a:accent2>
      <a:accent3>
        <a:srgbClr val="97D1A7"/>
      </a:accent3>
      <a:accent4>
        <a:srgbClr val="E88324"/>
      </a:accent4>
      <a:accent5>
        <a:srgbClr val="F2F03D"/>
      </a:accent5>
      <a:accent6>
        <a:srgbClr val="231F20"/>
      </a:accent6>
      <a:hlink>
        <a:srgbClr val="3172B8"/>
      </a:hlink>
      <a:folHlink>
        <a:srgbClr val="75BF4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N_STRATACACHE_Template2016.potx [Read-Only]" id="{530FF55C-B51C-4CD8-A256-17FE2BD813B4}" vid="{A3290B3E-C06F-43DF-BFDB-EB0A45CED905}"/>
    </a:ext>
  </a:extLst>
</a:theme>
</file>

<file path=ppt/theme/theme2.xml><?xml version="1.0" encoding="utf-8"?>
<a:theme xmlns:a="http://schemas.openxmlformats.org/drawingml/2006/main" name="Office Theme">
  <a:themeElements>
    <a:clrScheme name="PRN Theme 2011">
      <a:dk1>
        <a:srgbClr val="000000"/>
      </a:dk1>
      <a:lt1>
        <a:srgbClr val="636466"/>
      </a:lt1>
      <a:dk2>
        <a:srgbClr val="FED723"/>
      </a:dk2>
      <a:lt2>
        <a:srgbClr val="0081C6"/>
      </a:lt2>
      <a:accent1>
        <a:srgbClr val="1354A6"/>
      </a:accent1>
      <a:accent2>
        <a:srgbClr val="3CB44A"/>
      </a:accent2>
      <a:accent3>
        <a:srgbClr val="F15D30"/>
      </a:accent3>
      <a:accent4>
        <a:srgbClr val="3DA5AF"/>
      </a:accent4>
      <a:accent5>
        <a:srgbClr val="A9CF38"/>
      </a:accent5>
      <a:accent6>
        <a:srgbClr val="FBAC1D"/>
      </a:accent6>
      <a:hlink>
        <a:srgbClr val="FED723"/>
      </a:hlink>
      <a:folHlink>
        <a:srgbClr val="D5DF26"/>
      </a:folHlink>
    </a:clrScheme>
    <a:fontScheme name="PRN Theme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RN Theme 2011">
      <a:dk1>
        <a:srgbClr val="000000"/>
      </a:dk1>
      <a:lt1>
        <a:srgbClr val="636466"/>
      </a:lt1>
      <a:dk2>
        <a:srgbClr val="FED723"/>
      </a:dk2>
      <a:lt2>
        <a:srgbClr val="0081C6"/>
      </a:lt2>
      <a:accent1>
        <a:srgbClr val="1354A6"/>
      </a:accent1>
      <a:accent2>
        <a:srgbClr val="3CB44A"/>
      </a:accent2>
      <a:accent3>
        <a:srgbClr val="F15D30"/>
      </a:accent3>
      <a:accent4>
        <a:srgbClr val="3DA5AF"/>
      </a:accent4>
      <a:accent5>
        <a:srgbClr val="A9CF38"/>
      </a:accent5>
      <a:accent6>
        <a:srgbClr val="FBAC1D"/>
      </a:accent6>
      <a:hlink>
        <a:srgbClr val="FED723"/>
      </a:hlink>
      <a:folHlink>
        <a:srgbClr val="D5DF26"/>
      </a:folHlink>
    </a:clrScheme>
    <a:fontScheme name="PRN Theme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7BCCB609CEE74A9EF5B9F2CB404AD7" ma:contentTypeVersion="0" ma:contentTypeDescription="Create a new document." ma:contentTypeScope="" ma:versionID="499b9ff189d82fb399e1dec8bc83e077">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DFA4F856-E68B-4016-822C-1CAE070A15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E7DA9857-E019-46C0-8AE3-A877F9724BC4}">
  <ds:schemaRefs>
    <ds:schemaRef ds:uri="http://schemas.microsoft.com/sharepoint/v3/contenttype/forms"/>
  </ds:schemaRefs>
</ds:datastoreItem>
</file>

<file path=customXml/itemProps3.xml><?xml version="1.0" encoding="utf-8"?>
<ds:datastoreItem xmlns:ds="http://schemas.openxmlformats.org/officeDocument/2006/customXml" ds:itemID="{D6FB10F5-B6B0-482C-A8B9-578E5ED255AA}">
  <ds:schemaRef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2469</TotalTime>
  <Words>2197</Words>
  <Application>Microsoft Macintosh PowerPoint</Application>
  <PresentationFormat>Custom</PresentationFormat>
  <Paragraphs>258</Paragraphs>
  <Slides>23</Slides>
  <Notes>19</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PRN STRATACACHE 16X9 Theme</vt:lpstr>
      <vt:lpstr>Creating a “Lottery Experience of the NOW”</vt:lpstr>
      <vt:lpstr>Context</vt:lpstr>
      <vt:lpstr>About STRATACACHE</vt:lpstr>
      <vt:lpstr>Brick and Mortar Retail Under Pressure</vt:lpstr>
      <vt:lpstr>The In-store Experience is Critical</vt:lpstr>
      <vt:lpstr>Banking Also Under Pressure</vt:lpstr>
      <vt:lpstr>Trying New Approaches at the Branch</vt:lpstr>
      <vt:lpstr>The “Branch of the Future”</vt:lpstr>
      <vt:lpstr>The Fallacy of the ”____ of the Future”</vt:lpstr>
      <vt:lpstr>The Future is Today – The Digital Store/Digital Branch is Here</vt:lpstr>
      <vt:lpstr>Digital Engagement Changes Behavior and Delivers ROI and ROO</vt:lpstr>
      <vt:lpstr>Strategic Underpinnings for Architecting Place Based Experiences</vt:lpstr>
      <vt:lpstr>WHO Customer Knowledge – Common “Micro-segmentations”</vt:lpstr>
      <vt:lpstr>WHERE Channel Allocation Strategy</vt:lpstr>
      <vt:lpstr>WHAT Thinking in terms of Winning Moments</vt:lpstr>
      <vt:lpstr>HOW Leveraging Content Triggers – Jackpot Alert</vt:lpstr>
      <vt:lpstr>HOW Leveraging Content Triggers – Good Works/Community Impact</vt:lpstr>
      <vt:lpstr>HOW Leveraging Content Triggers – New or Seasonal Products</vt:lpstr>
      <vt:lpstr>HOW Leveraging Content Triggers – Responsive Merchandising</vt:lpstr>
      <vt:lpstr>HOW Contextual Real Time Rules Based Engine</vt:lpstr>
      <vt:lpstr>HOW Leverage the Real Estate for Experimentation and Data Collection</vt:lpstr>
      <vt:lpstr>Pragmatism Rules! Beginning the Process with a Practical Assessment </vt:lpstr>
      <vt:lpstr>Thank You!</vt:lpstr>
    </vt:vector>
  </TitlesOfParts>
  <Company>PRN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Horton Nick</dc:creator>
  <cp:lastModifiedBy>Jonathan Rosen</cp:lastModifiedBy>
  <cp:revision>1480</cp:revision>
  <cp:lastPrinted>2012-09-04T20:46:42Z</cp:lastPrinted>
  <dcterms:created xsi:type="dcterms:W3CDTF">2012-09-14T15:27:42Z</dcterms:created>
  <dcterms:modified xsi:type="dcterms:W3CDTF">2016-04-04T22:09:34Z</dcterms:modified>
</cp:coreProperties>
</file>